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876" r:id="rId1"/>
  </p:sldMasterIdLst>
  <p:notesMasterIdLst>
    <p:notesMasterId r:id="rId53"/>
  </p:notesMasterIdLst>
  <p:sldIdLst>
    <p:sldId id="256" r:id="rId2"/>
    <p:sldId id="257" r:id="rId3"/>
    <p:sldId id="266" r:id="rId4"/>
    <p:sldId id="322" r:id="rId5"/>
    <p:sldId id="410" r:id="rId6"/>
    <p:sldId id="411" r:id="rId7"/>
    <p:sldId id="412" r:id="rId8"/>
    <p:sldId id="413" r:id="rId9"/>
    <p:sldId id="414" r:id="rId10"/>
    <p:sldId id="415" r:id="rId11"/>
    <p:sldId id="416" r:id="rId12"/>
    <p:sldId id="417" r:id="rId13"/>
    <p:sldId id="418" r:id="rId14"/>
    <p:sldId id="409" r:id="rId15"/>
    <p:sldId id="377" r:id="rId16"/>
    <p:sldId id="379" r:id="rId17"/>
    <p:sldId id="381" r:id="rId18"/>
    <p:sldId id="382" r:id="rId19"/>
    <p:sldId id="380" r:id="rId20"/>
    <p:sldId id="384" r:id="rId21"/>
    <p:sldId id="385" r:id="rId22"/>
    <p:sldId id="386" r:id="rId23"/>
    <p:sldId id="419" r:id="rId24"/>
    <p:sldId id="420" r:id="rId25"/>
    <p:sldId id="345" r:id="rId26"/>
    <p:sldId id="387" r:id="rId27"/>
    <p:sldId id="388" r:id="rId28"/>
    <p:sldId id="389" r:id="rId29"/>
    <p:sldId id="390" r:id="rId30"/>
    <p:sldId id="391" r:id="rId31"/>
    <p:sldId id="392" r:id="rId32"/>
    <p:sldId id="408" r:id="rId33"/>
    <p:sldId id="394" r:id="rId34"/>
    <p:sldId id="393" r:id="rId35"/>
    <p:sldId id="357" r:id="rId36"/>
    <p:sldId id="395" r:id="rId37"/>
    <p:sldId id="396" r:id="rId38"/>
    <p:sldId id="397" r:id="rId39"/>
    <p:sldId id="398" r:id="rId40"/>
    <p:sldId id="399" r:id="rId41"/>
    <p:sldId id="402" r:id="rId42"/>
    <p:sldId id="400" r:id="rId43"/>
    <p:sldId id="403" r:id="rId44"/>
    <p:sldId id="401" r:id="rId45"/>
    <p:sldId id="404" r:id="rId46"/>
    <p:sldId id="405" r:id="rId47"/>
    <p:sldId id="406" r:id="rId48"/>
    <p:sldId id="376" r:id="rId49"/>
    <p:sldId id="423" r:id="rId50"/>
    <p:sldId id="424" r:id="rId51"/>
    <p:sldId id="421" r:id="rId52"/>
  </p:sldIdLst>
  <p:sldSz cx="12192000" cy="6858000"/>
  <p:notesSz cx="6858000" cy="9144000"/>
  <p:embeddedFontLst>
    <p:embeddedFont>
      <p:font typeface="Comfortaa" panose="020F0603070200060003" pitchFamily="34" charset="0"/>
      <p:regular r:id="rId54"/>
      <p:bold r:id="rId55"/>
    </p:embeddedFont>
    <p:embeddedFont>
      <p:font typeface="Microsoft YaHei" panose="020B0503020204020204" pitchFamily="34" charset="-122"/>
      <p:regular r:id="rId56"/>
      <p:bold r:id="rId57"/>
    </p:embeddedFont>
    <p:embeddedFont>
      <p:font typeface="Century Gothic" panose="020B0502020202020204" pitchFamily="34" charset="0"/>
      <p:regular r:id="rId58"/>
      <p:bold r:id="rId59"/>
      <p:italic r:id="rId60"/>
      <p:boldItalic r:id="rId61"/>
    </p:embeddedFont>
    <p:embeddedFont>
      <p:font typeface="Cambria Math" panose="02040503050406030204" pitchFamily="18" charset="0"/>
      <p:regular r:id="rId62"/>
    </p:embeddedFont>
    <p:embeddedFont>
      <p:font typeface="Calibri" panose="020F0502020204030204" pitchFamily="34" charset="0"/>
      <p:regular r:id="rId63"/>
      <p:bold r:id="rId64"/>
      <p:italic r:id="rId65"/>
      <p:boldItalic r:id="rId66"/>
    </p:embeddedFont>
    <p:embeddedFont>
      <p:font typeface="Myanmar Text" panose="020B0502040204020203" pitchFamily="34" charset="0"/>
      <p:regular r:id="rId67"/>
      <p:bold r:id="rId68"/>
    </p:embeddedFont>
    <p:embeddedFont>
      <p:font typeface="Aldhabi" panose="01000000000000000000" pitchFamily="2" charset="-78"/>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747C"/>
    <a:srgbClr val="CCCCCC"/>
    <a:srgbClr val="F0F0F0"/>
    <a:srgbClr val="D15523"/>
    <a:srgbClr val="DB9267"/>
    <a:srgbClr val="FFFFFF"/>
    <a:srgbClr val="000000"/>
    <a:srgbClr val="785521"/>
    <a:srgbClr val="0066AB"/>
    <a:srgbClr val="DE6F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51" autoAdjust="0"/>
    <p:restoredTop sz="75043" autoAdjust="0"/>
  </p:normalViewPr>
  <p:slideViewPr>
    <p:cSldViewPr snapToGrid="0">
      <p:cViewPr varScale="1">
        <p:scale>
          <a:sx n="58" d="100"/>
          <a:sy n="58" d="100"/>
        </p:scale>
        <p:origin x="1122"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AC4F9-676F-459F-8537-F68B9B8982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E7A5AAD-B2DB-47EB-A8F3-F73E8685688A}">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1</a:t>
          </a:r>
        </a:p>
      </dgm:t>
    </dgm:pt>
    <dgm:pt modelId="{35758351-921C-440E-A69E-37441FD6E429}" type="par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B9337407-FAEA-423A-8DA1-F67306DB6F12}" type="sibTrans" cxnId="{122171D6-59DC-4F9B-9B41-0131F0048370}">
      <dgm:prSet/>
      <dgm:spPr/>
      <dgm:t>
        <a:bodyPr/>
        <a:lstStyle/>
        <a:p>
          <a:endParaRPr lang="en-US" sz="2400" b="0">
            <a:solidFill>
              <a:schemeClr val="bg1">
                <a:lumMod val="75000"/>
              </a:schemeClr>
            </a:solidFill>
            <a:latin typeface="Comfortaa" panose="020F0603070200060003" pitchFamily="34" charset="0"/>
          </a:endParaRPr>
        </a:p>
      </dgm:t>
    </dgm:pt>
    <dgm:pt modelId="{1C82BE40-9B87-4F42-A528-FDBAE405F2B2}">
      <dgm:prSet phldrT="[Text]" custT="1"/>
      <dgm:spPr>
        <a:solidFill>
          <a:srgbClr val="F8F8F8">
            <a:alpha val="10196"/>
          </a:srgbClr>
        </a:solidFill>
        <a:ln>
          <a:solidFill>
            <a:schemeClr val="bg2">
              <a:lumMod val="25000"/>
            </a:schemeClr>
          </a:solidFill>
        </a:ln>
      </dgm:spPr>
      <dgm:t>
        <a:bodyPr/>
        <a:lstStyle/>
        <a:p>
          <a:r>
            <a:rPr lang="hu-HU" sz="1800" b="0" dirty="0">
              <a:solidFill>
                <a:schemeClr val="bg1">
                  <a:lumMod val="75000"/>
                </a:schemeClr>
              </a:solidFill>
              <a:latin typeface="Comfortaa" panose="020F0603070200060003" pitchFamily="34" charset="0"/>
            </a:rPr>
            <a:t>Climate Change</a:t>
          </a:r>
          <a:endParaRPr lang="en-US" sz="2000" b="0" dirty="0">
            <a:solidFill>
              <a:schemeClr val="bg1">
                <a:lumMod val="75000"/>
              </a:schemeClr>
            </a:solidFill>
            <a:latin typeface="Comfortaa" panose="020F0603070200060003" pitchFamily="34" charset="0"/>
          </a:endParaRPr>
        </a:p>
      </dgm:t>
    </dgm:pt>
    <dgm:pt modelId="{67ADBB43-F7C3-4513-9A7B-5AD76CD095AE}" type="par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89F8C4AA-231A-4839-9FAA-6F8C8F2FDC12}" type="sibTrans" cxnId="{CA0E6BB2-4B79-45F7-A263-1181DFE35F73}">
      <dgm:prSet/>
      <dgm:spPr/>
      <dgm:t>
        <a:bodyPr/>
        <a:lstStyle/>
        <a:p>
          <a:endParaRPr lang="en-US" sz="2400" b="0">
            <a:solidFill>
              <a:schemeClr val="bg1">
                <a:lumMod val="75000"/>
              </a:schemeClr>
            </a:solidFill>
            <a:latin typeface="Comfortaa" panose="020F0603070200060003" pitchFamily="34" charset="0"/>
          </a:endParaRPr>
        </a:p>
      </dgm:t>
    </dgm:pt>
    <dgm:pt modelId="{7F32B189-0CAA-499A-A474-6C9CDAC3B2A7}">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2</a:t>
          </a:r>
        </a:p>
      </dgm:t>
    </dgm:pt>
    <dgm:pt modelId="{4EEEA410-7F40-4216-9D81-78485943D7EC}" type="par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1B01EDAD-A202-4D23-B946-9442F6321D52}" type="sibTrans" cxnId="{F091C35E-D791-4068-B221-CD9A88F6D9C0}">
      <dgm:prSet/>
      <dgm:spPr/>
      <dgm:t>
        <a:bodyPr/>
        <a:lstStyle/>
        <a:p>
          <a:endParaRPr lang="en-US" sz="2400" b="0">
            <a:solidFill>
              <a:schemeClr val="bg1">
                <a:lumMod val="75000"/>
              </a:schemeClr>
            </a:solidFill>
            <a:latin typeface="Comfortaa" panose="020F0603070200060003" pitchFamily="34" charset="0"/>
          </a:endParaRPr>
        </a:p>
      </dgm:t>
    </dgm:pt>
    <dgm:pt modelId="{EE7A3BA0-6016-465C-BAA9-B455B2DAEB6C}">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Complexity</a:t>
          </a:r>
          <a:endParaRPr lang="en-US" sz="2000" b="0" dirty="0">
            <a:solidFill>
              <a:schemeClr val="bg1">
                <a:lumMod val="75000"/>
              </a:schemeClr>
            </a:solidFill>
            <a:latin typeface="Comfortaa" panose="020F0603070200060003" pitchFamily="34" charset="0"/>
          </a:endParaRPr>
        </a:p>
      </dgm:t>
    </dgm:pt>
    <dgm:pt modelId="{454A6BA9-B39F-4744-9186-A8D7DEEED2C5}" type="par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B3797599-0779-4F96-8811-8BD02C5A51DB}" type="sibTrans" cxnId="{E1887045-DF60-4CA7-AE54-83FA686E8117}">
      <dgm:prSet/>
      <dgm:spPr/>
      <dgm:t>
        <a:bodyPr/>
        <a:lstStyle/>
        <a:p>
          <a:endParaRPr lang="en-US" sz="2400" b="0">
            <a:solidFill>
              <a:schemeClr val="bg1">
                <a:lumMod val="75000"/>
              </a:schemeClr>
            </a:solidFill>
            <a:latin typeface="Comfortaa" panose="020F0603070200060003" pitchFamily="34" charset="0"/>
          </a:endParaRPr>
        </a:p>
      </dgm:t>
    </dgm:pt>
    <dgm:pt modelId="{46D7DAB3-FCD9-4172-87BD-DE7C0A5CAA9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3</a:t>
          </a:r>
        </a:p>
      </dgm:t>
    </dgm:pt>
    <dgm:pt modelId="{739DCCF6-0E0B-490A-A22F-7BA1F426E118}" type="par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D2FA77D0-80EF-4568-AC1B-D89616A72CE3}" type="sibTrans" cxnId="{1A293EA5-704E-44EF-A06A-4A12735B4AAC}">
      <dgm:prSet/>
      <dgm:spPr/>
      <dgm:t>
        <a:bodyPr/>
        <a:lstStyle/>
        <a:p>
          <a:endParaRPr lang="en-US" sz="2400" b="0">
            <a:solidFill>
              <a:schemeClr val="bg1">
                <a:lumMod val="75000"/>
              </a:schemeClr>
            </a:solidFill>
            <a:latin typeface="Comfortaa" panose="020F0603070200060003" pitchFamily="34" charset="0"/>
          </a:endParaRPr>
        </a:p>
      </dgm:t>
    </dgm:pt>
    <dgm:pt modelId="{5D042A59-4761-4E32-BD10-61A53ED7C70D}">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Transitions</a:t>
          </a:r>
          <a:endParaRPr lang="en-US" sz="2000" b="0" dirty="0">
            <a:solidFill>
              <a:schemeClr val="bg1">
                <a:lumMod val="75000"/>
              </a:schemeClr>
            </a:solidFill>
            <a:latin typeface="Comfortaa" panose="020F0603070200060003" pitchFamily="34" charset="0"/>
          </a:endParaRPr>
        </a:p>
      </dgm:t>
    </dgm:pt>
    <dgm:pt modelId="{687B25E2-210A-4788-A8A2-4F6E738046E7}" type="par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3A17ED81-B8C4-4ACE-9DB7-A073AC1C5C41}" type="sibTrans" cxnId="{93B607B7-4A01-4C8A-A234-90CCAFBEEBD9}">
      <dgm:prSet/>
      <dgm:spPr/>
      <dgm:t>
        <a:bodyPr/>
        <a:lstStyle/>
        <a:p>
          <a:endParaRPr lang="en-US" sz="2400" b="0">
            <a:solidFill>
              <a:schemeClr val="bg1">
                <a:lumMod val="75000"/>
              </a:schemeClr>
            </a:solidFill>
            <a:latin typeface="Comfortaa" panose="020F0603070200060003" pitchFamily="34" charset="0"/>
          </a:endParaRPr>
        </a:p>
      </dgm:t>
    </dgm:pt>
    <dgm:pt modelId="{21A014EE-27CC-4988-A544-D0070411AE29}">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Renewables</a:t>
          </a:r>
          <a:endParaRPr lang="en-US" sz="2000" b="0" dirty="0">
            <a:solidFill>
              <a:schemeClr val="bg1">
                <a:lumMod val="75000"/>
              </a:schemeClr>
            </a:solidFill>
            <a:latin typeface="Comfortaa" panose="020F0603070200060003" pitchFamily="34" charset="0"/>
          </a:endParaRPr>
        </a:p>
      </dgm:t>
    </dgm:pt>
    <dgm:pt modelId="{C7CC2EDF-447E-4F99-8F85-BF489228410B}" type="par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8107FE01-E543-46BB-BAB8-A388A832D55F}" type="sibTrans" cxnId="{37ED899C-796A-4FBA-BDF9-6167A77F8D88}">
      <dgm:prSet/>
      <dgm:spPr/>
      <dgm:t>
        <a:bodyPr/>
        <a:lstStyle/>
        <a:p>
          <a:endParaRPr lang="en-US" sz="2400" b="0">
            <a:solidFill>
              <a:schemeClr val="bg1">
                <a:lumMod val="75000"/>
              </a:schemeClr>
            </a:solidFill>
            <a:latin typeface="Comfortaa" panose="020F0603070200060003" pitchFamily="34" charset="0"/>
          </a:endParaRPr>
        </a:p>
      </dgm:t>
    </dgm:pt>
    <dgm:pt modelId="{05DB8AF4-F1F6-4A30-9E3A-8320FAC31751}">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5</a:t>
          </a:r>
        </a:p>
      </dgm:t>
    </dgm:pt>
    <dgm:pt modelId="{968952D3-5E2B-4ECB-88E7-CF62EF1A7415}" type="parTrans" cxnId="{C255442F-D6CA-4825-AF01-87B5B54BBDE1}">
      <dgm:prSet/>
      <dgm:spPr/>
      <dgm:t>
        <a:bodyPr/>
        <a:lstStyle/>
        <a:p>
          <a:endParaRPr lang="en-US" sz="2400" b="0">
            <a:solidFill>
              <a:schemeClr val="bg1">
                <a:lumMod val="75000"/>
              </a:schemeClr>
            </a:solidFill>
          </a:endParaRPr>
        </a:p>
      </dgm:t>
    </dgm:pt>
    <dgm:pt modelId="{D494BF6F-DB22-488B-9C7F-363A35BB47BE}" type="sibTrans" cxnId="{C255442F-D6CA-4825-AF01-87B5B54BBDE1}">
      <dgm:prSet/>
      <dgm:spPr/>
      <dgm:t>
        <a:bodyPr/>
        <a:lstStyle/>
        <a:p>
          <a:endParaRPr lang="en-US" sz="2400" b="0">
            <a:solidFill>
              <a:schemeClr val="bg1">
                <a:lumMod val="75000"/>
              </a:schemeClr>
            </a:solidFill>
          </a:endParaRPr>
        </a:p>
      </dgm:t>
    </dgm:pt>
    <dgm:pt modelId="{65454602-5813-4BB0-95ED-BF3021C7E78F}">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6</a:t>
          </a:r>
        </a:p>
      </dgm:t>
    </dgm:pt>
    <dgm:pt modelId="{0DDC2E7F-A507-4085-AA3C-8CB5FADFD800}" type="parTrans" cxnId="{791D2A17-6F2A-46CF-A8DB-1A2B50548194}">
      <dgm:prSet/>
      <dgm:spPr/>
      <dgm:t>
        <a:bodyPr/>
        <a:lstStyle/>
        <a:p>
          <a:endParaRPr lang="en-US" sz="2400" b="0">
            <a:solidFill>
              <a:schemeClr val="bg1">
                <a:lumMod val="75000"/>
              </a:schemeClr>
            </a:solidFill>
          </a:endParaRPr>
        </a:p>
      </dgm:t>
    </dgm:pt>
    <dgm:pt modelId="{356AD5CD-0C34-4211-A710-E90D0246CBE1}" type="sibTrans" cxnId="{791D2A17-6F2A-46CF-A8DB-1A2B50548194}">
      <dgm:prSet/>
      <dgm:spPr/>
      <dgm:t>
        <a:bodyPr/>
        <a:lstStyle/>
        <a:p>
          <a:endParaRPr lang="en-US" sz="2400" b="0">
            <a:solidFill>
              <a:schemeClr val="bg1">
                <a:lumMod val="75000"/>
              </a:schemeClr>
            </a:solidFill>
          </a:endParaRPr>
        </a:p>
      </dgm:t>
    </dgm:pt>
    <dgm:pt modelId="{CFD6934E-0C33-438A-9E01-0DF6757CBB02}">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Trilemma</a:t>
          </a:r>
          <a:endParaRPr lang="en-US" sz="2000" b="0" dirty="0">
            <a:solidFill>
              <a:schemeClr val="bg1">
                <a:lumMod val="75000"/>
              </a:schemeClr>
            </a:solidFill>
            <a:latin typeface="Comfortaa" panose="020F0603070200060003" pitchFamily="34" charset="0"/>
          </a:endParaRPr>
        </a:p>
      </dgm:t>
    </dgm:pt>
    <dgm:pt modelId="{2F411D95-7FBB-439B-A4D6-E18270DABCEC}" type="parTrans" cxnId="{4DBCB1A2-5DDD-40D0-9C51-1716C6F3981E}">
      <dgm:prSet/>
      <dgm:spPr/>
      <dgm:t>
        <a:bodyPr/>
        <a:lstStyle/>
        <a:p>
          <a:endParaRPr lang="en-US" sz="2400" b="0">
            <a:solidFill>
              <a:schemeClr val="bg1">
                <a:lumMod val="75000"/>
              </a:schemeClr>
            </a:solidFill>
          </a:endParaRPr>
        </a:p>
      </dgm:t>
    </dgm:pt>
    <dgm:pt modelId="{FD683B27-7979-40B5-80FB-5AC76617CF15}" type="sibTrans" cxnId="{4DBCB1A2-5DDD-40D0-9C51-1716C6F3981E}">
      <dgm:prSet/>
      <dgm:spPr/>
      <dgm:t>
        <a:bodyPr/>
        <a:lstStyle/>
        <a:p>
          <a:endParaRPr lang="en-US" sz="2400" b="0">
            <a:solidFill>
              <a:schemeClr val="bg1">
                <a:lumMod val="75000"/>
              </a:schemeClr>
            </a:solidFill>
          </a:endParaRPr>
        </a:p>
      </dgm:t>
    </dgm:pt>
    <dgm:pt modelId="{0EF3717F-8EE7-40AE-A816-126BE7007668}">
      <dgm:prSet phldrT="[Text]" custT="1"/>
      <dgm:spPr>
        <a:solidFill>
          <a:srgbClr val="FFFFFF">
            <a:alpha val="10196"/>
          </a:srgbClr>
        </a:solidFill>
        <a:ln>
          <a:solidFill>
            <a:schemeClr val="bg2">
              <a:lumMod val="25000"/>
            </a:schemeClr>
          </a:solidFill>
        </a:ln>
      </dgm:spPr>
      <dgm:t>
        <a:bodyPr/>
        <a:lstStyle/>
        <a:p>
          <a:r>
            <a:rPr lang="hu-HU" sz="2000" b="0" dirty="0">
              <a:solidFill>
                <a:schemeClr val="bg1">
                  <a:lumMod val="75000"/>
                </a:schemeClr>
              </a:solidFill>
              <a:latin typeface="Comfortaa" panose="020F0603070200060003" pitchFamily="34" charset="0"/>
            </a:rPr>
            <a:t>Challenges</a:t>
          </a:r>
          <a:endParaRPr lang="en-US" sz="2000" b="0" dirty="0">
            <a:solidFill>
              <a:schemeClr val="bg1">
                <a:lumMod val="75000"/>
              </a:schemeClr>
            </a:solidFill>
            <a:latin typeface="Comfortaa" panose="020F0603070200060003" pitchFamily="34" charset="0"/>
          </a:endParaRPr>
        </a:p>
      </dgm:t>
    </dgm:pt>
    <dgm:pt modelId="{382100E2-F633-4B10-B239-6B8C28F56791}" type="parTrans" cxnId="{575EA1B7-8DB8-4055-814E-00ABFAAE7119}">
      <dgm:prSet/>
      <dgm:spPr/>
      <dgm:t>
        <a:bodyPr/>
        <a:lstStyle/>
        <a:p>
          <a:endParaRPr lang="en-US" sz="2400" b="0">
            <a:solidFill>
              <a:schemeClr val="bg1">
                <a:lumMod val="75000"/>
              </a:schemeClr>
            </a:solidFill>
          </a:endParaRPr>
        </a:p>
      </dgm:t>
    </dgm:pt>
    <dgm:pt modelId="{174B7E43-4913-4C6B-BCF9-ED5B99161BBE}" type="sibTrans" cxnId="{575EA1B7-8DB8-4055-814E-00ABFAAE7119}">
      <dgm:prSet/>
      <dgm:spPr/>
      <dgm:t>
        <a:bodyPr/>
        <a:lstStyle/>
        <a:p>
          <a:endParaRPr lang="en-US" sz="2400" b="0">
            <a:solidFill>
              <a:schemeClr val="bg1">
                <a:lumMod val="75000"/>
              </a:schemeClr>
            </a:solidFill>
          </a:endParaRPr>
        </a:p>
      </dgm:t>
    </dgm:pt>
    <dgm:pt modelId="{C870DA4E-159A-431A-B6FB-CFD420376F08}">
      <dgm:prSet phldrT="[Text]" custT="1"/>
      <dgm:spPr>
        <a:solidFill>
          <a:srgbClr val="B8121B"/>
        </a:solidFill>
      </dgm:spPr>
      <dgm:t>
        <a:bodyPr/>
        <a:lstStyle/>
        <a:p>
          <a:r>
            <a:rPr lang="en-US" sz="1800" b="0" dirty="0">
              <a:solidFill>
                <a:schemeClr val="bg1">
                  <a:lumMod val="75000"/>
                </a:schemeClr>
              </a:solidFill>
              <a:latin typeface="Comfortaa" panose="020F0603070200060003" pitchFamily="34" charset="0"/>
            </a:rPr>
            <a:t>4</a:t>
          </a:r>
        </a:p>
      </dgm:t>
    </dgm:pt>
    <dgm:pt modelId="{C4B60C65-1A6C-43AA-AD43-D973304FC1B5}" type="sib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A4948701-062A-44A1-B5A7-65252CD163C0}" type="parTrans" cxnId="{6B084F64-BBDD-4C5B-8C73-C08329D87CEA}">
      <dgm:prSet/>
      <dgm:spPr/>
      <dgm:t>
        <a:bodyPr/>
        <a:lstStyle/>
        <a:p>
          <a:endParaRPr lang="en-US" sz="2400" b="0">
            <a:solidFill>
              <a:schemeClr val="bg1">
                <a:lumMod val="75000"/>
              </a:schemeClr>
            </a:solidFill>
            <a:latin typeface="Comfortaa" panose="020F0603070200060003" pitchFamily="34" charset="0"/>
          </a:endParaRPr>
        </a:p>
      </dgm:t>
    </dgm:pt>
    <dgm:pt modelId="{98CC2400-2B26-4DD1-854F-8DC55FECFA35}" type="pres">
      <dgm:prSet presAssocID="{74AAC4F9-676F-459F-8537-F68B9B898254}" presName="linearFlow" presStyleCnt="0">
        <dgm:presLayoutVars>
          <dgm:dir/>
          <dgm:animLvl val="lvl"/>
          <dgm:resizeHandles val="exact"/>
        </dgm:presLayoutVars>
      </dgm:prSet>
      <dgm:spPr/>
    </dgm:pt>
    <dgm:pt modelId="{3E9497FB-C692-47C3-A252-2EB24DFA027E}" type="pres">
      <dgm:prSet presAssocID="{2E7A5AAD-B2DB-47EB-A8F3-F73E8685688A}" presName="composite" presStyleCnt="0"/>
      <dgm:spPr/>
    </dgm:pt>
    <dgm:pt modelId="{2E7CFF59-64A2-4739-B4F5-B9F65EBA1AC2}" type="pres">
      <dgm:prSet presAssocID="{2E7A5AAD-B2DB-47EB-A8F3-F73E8685688A}" presName="parentText" presStyleLbl="alignNode1" presStyleIdx="0" presStyleCnt="6">
        <dgm:presLayoutVars>
          <dgm:chMax val="1"/>
          <dgm:bulletEnabled val="1"/>
        </dgm:presLayoutVars>
      </dgm:prSet>
      <dgm:spPr/>
    </dgm:pt>
    <dgm:pt modelId="{6E9FE249-DEC8-43FA-BF0C-2BBE4562BFCA}" type="pres">
      <dgm:prSet presAssocID="{2E7A5AAD-B2DB-47EB-A8F3-F73E8685688A}" presName="descendantText" presStyleLbl="alignAcc1" presStyleIdx="0" presStyleCnt="6">
        <dgm:presLayoutVars>
          <dgm:bulletEnabled val="1"/>
        </dgm:presLayoutVars>
      </dgm:prSet>
      <dgm:spPr/>
    </dgm:pt>
    <dgm:pt modelId="{95F2700D-DD5E-42C2-8B6F-A91B4332BAEC}" type="pres">
      <dgm:prSet presAssocID="{B9337407-FAEA-423A-8DA1-F67306DB6F12}" presName="sp" presStyleCnt="0"/>
      <dgm:spPr/>
    </dgm:pt>
    <dgm:pt modelId="{E44089C8-2A84-4817-8E47-C8A68F0F2D13}" type="pres">
      <dgm:prSet presAssocID="{7F32B189-0CAA-499A-A474-6C9CDAC3B2A7}" presName="composite" presStyleCnt="0"/>
      <dgm:spPr/>
    </dgm:pt>
    <dgm:pt modelId="{6733DFC0-9B8B-4F70-81A0-4887BCAFD7DA}" type="pres">
      <dgm:prSet presAssocID="{7F32B189-0CAA-499A-A474-6C9CDAC3B2A7}" presName="parentText" presStyleLbl="alignNode1" presStyleIdx="1" presStyleCnt="6">
        <dgm:presLayoutVars>
          <dgm:chMax val="1"/>
          <dgm:bulletEnabled val="1"/>
        </dgm:presLayoutVars>
      </dgm:prSet>
      <dgm:spPr/>
    </dgm:pt>
    <dgm:pt modelId="{A279690D-4F65-4A77-A33A-BF3433FEDEF6}" type="pres">
      <dgm:prSet presAssocID="{7F32B189-0CAA-499A-A474-6C9CDAC3B2A7}" presName="descendantText" presStyleLbl="alignAcc1" presStyleIdx="1" presStyleCnt="6">
        <dgm:presLayoutVars>
          <dgm:bulletEnabled val="1"/>
        </dgm:presLayoutVars>
      </dgm:prSet>
      <dgm:spPr/>
    </dgm:pt>
    <dgm:pt modelId="{4D14941D-C795-4311-B8AD-B5EB320B5DD8}" type="pres">
      <dgm:prSet presAssocID="{1B01EDAD-A202-4D23-B946-9442F6321D52}" presName="sp" presStyleCnt="0"/>
      <dgm:spPr/>
    </dgm:pt>
    <dgm:pt modelId="{136A5A8E-AEE8-487F-922C-ED3F035A9333}" type="pres">
      <dgm:prSet presAssocID="{46D7DAB3-FCD9-4172-87BD-DE7C0A5CAA98}" presName="composite" presStyleCnt="0"/>
      <dgm:spPr/>
    </dgm:pt>
    <dgm:pt modelId="{C9A75B86-0BE6-4263-AC4D-6E672D82CF93}" type="pres">
      <dgm:prSet presAssocID="{46D7DAB3-FCD9-4172-87BD-DE7C0A5CAA98}" presName="parentText" presStyleLbl="alignNode1" presStyleIdx="2" presStyleCnt="6">
        <dgm:presLayoutVars>
          <dgm:chMax val="1"/>
          <dgm:bulletEnabled val="1"/>
        </dgm:presLayoutVars>
      </dgm:prSet>
      <dgm:spPr/>
    </dgm:pt>
    <dgm:pt modelId="{BE181645-F703-44C2-A63D-6A91078DD8CA}" type="pres">
      <dgm:prSet presAssocID="{46D7DAB3-FCD9-4172-87BD-DE7C0A5CAA98}" presName="descendantText" presStyleLbl="alignAcc1" presStyleIdx="2" presStyleCnt="6">
        <dgm:presLayoutVars>
          <dgm:bulletEnabled val="1"/>
        </dgm:presLayoutVars>
      </dgm:prSet>
      <dgm:spPr/>
    </dgm:pt>
    <dgm:pt modelId="{7D32BFD4-4126-4B05-9F2E-BE20E82B633F}" type="pres">
      <dgm:prSet presAssocID="{D2FA77D0-80EF-4568-AC1B-D89616A72CE3}" presName="sp" presStyleCnt="0"/>
      <dgm:spPr/>
    </dgm:pt>
    <dgm:pt modelId="{37C5AF8B-D35E-4B24-8EA2-2855FEB58056}" type="pres">
      <dgm:prSet presAssocID="{C870DA4E-159A-431A-B6FB-CFD420376F08}" presName="composite" presStyleCnt="0"/>
      <dgm:spPr/>
    </dgm:pt>
    <dgm:pt modelId="{8044CA9D-19CB-4B32-B013-03A41D470C95}" type="pres">
      <dgm:prSet presAssocID="{C870DA4E-159A-431A-B6FB-CFD420376F08}" presName="parentText" presStyleLbl="alignNode1" presStyleIdx="3" presStyleCnt="6">
        <dgm:presLayoutVars>
          <dgm:chMax val="1"/>
          <dgm:bulletEnabled val="1"/>
        </dgm:presLayoutVars>
      </dgm:prSet>
      <dgm:spPr/>
    </dgm:pt>
    <dgm:pt modelId="{7A7665BB-08FD-404F-BCD8-9711DD4CE451}" type="pres">
      <dgm:prSet presAssocID="{C870DA4E-159A-431A-B6FB-CFD420376F08}" presName="descendantText" presStyleLbl="alignAcc1" presStyleIdx="3" presStyleCnt="6">
        <dgm:presLayoutVars>
          <dgm:bulletEnabled val="1"/>
        </dgm:presLayoutVars>
      </dgm:prSet>
      <dgm:spPr/>
    </dgm:pt>
    <dgm:pt modelId="{FAE84760-A684-4730-8281-EA3F8E1C3F99}" type="pres">
      <dgm:prSet presAssocID="{C4B60C65-1A6C-43AA-AD43-D973304FC1B5}" presName="sp" presStyleCnt="0"/>
      <dgm:spPr/>
    </dgm:pt>
    <dgm:pt modelId="{D5CEFFEA-92C6-427A-99D9-93C50EA59280}" type="pres">
      <dgm:prSet presAssocID="{05DB8AF4-F1F6-4A30-9E3A-8320FAC31751}" presName="composite" presStyleCnt="0"/>
      <dgm:spPr/>
    </dgm:pt>
    <dgm:pt modelId="{875017F9-F9A9-49B5-AE44-0FE3F51A57A5}" type="pres">
      <dgm:prSet presAssocID="{05DB8AF4-F1F6-4A30-9E3A-8320FAC31751}" presName="parentText" presStyleLbl="alignNode1" presStyleIdx="4" presStyleCnt="6">
        <dgm:presLayoutVars>
          <dgm:chMax val="1"/>
          <dgm:bulletEnabled val="1"/>
        </dgm:presLayoutVars>
      </dgm:prSet>
      <dgm:spPr/>
    </dgm:pt>
    <dgm:pt modelId="{B459316F-0B0D-4D05-A943-BB2C3E1F6155}" type="pres">
      <dgm:prSet presAssocID="{05DB8AF4-F1F6-4A30-9E3A-8320FAC31751}" presName="descendantText" presStyleLbl="alignAcc1" presStyleIdx="4" presStyleCnt="6">
        <dgm:presLayoutVars>
          <dgm:bulletEnabled val="1"/>
        </dgm:presLayoutVars>
      </dgm:prSet>
      <dgm:spPr/>
    </dgm:pt>
    <dgm:pt modelId="{9A3BC46E-8E7D-44EC-89F9-F773A7E0BEE2}" type="pres">
      <dgm:prSet presAssocID="{D494BF6F-DB22-488B-9C7F-363A35BB47BE}" presName="sp" presStyleCnt="0"/>
      <dgm:spPr/>
    </dgm:pt>
    <dgm:pt modelId="{D0984CAC-8FBC-464D-A954-C30139966116}" type="pres">
      <dgm:prSet presAssocID="{65454602-5813-4BB0-95ED-BF3021C7E78F}" presName="composite" presStyleCnt="0"/>
      <dgm:spPr/>
    </dgm:pt>
    <dgm:pt modelId="{DC745054-6031-4783-A994-491F4FF27DC8}" type="pres">
      <dgm:prSet presAssocID="{65454602-5813-4BB0-95ED-BF3021C7E78F}" presName="parentText" presStyleLbl="alignNode1" presStyleIdx="5" presStyleCnt="6">
        <dgm:presLayoutVars>
          <dgm:chMax val="1"/>
          <dgm:bulletEnabled val="1"/>
        </dgm:presLayoutVars>
      </dgm:prSet>
      <dgm:spPr/>
    </dgm:pt>
    <dgm:pt modelId="{46EADBC0-8A59-48B6-8A1D-EE7F9F3FE814}" type="pres">
      <dgm:prSet presAssocID="{65454602-5813-4BB0-95ED-BF3021C7E78F}" presName="descendantText" presStyleLbl="alignAcc1" presStyleIdx="5" presStyleCnt="6">
        <dgm:presLayoutVars>
          <dgm:bulletEnabled val="1"/>
        </dgm:presLayoutVars>
      </dgm:prSet>
      <dgm:spPr/>
    </dgm:pt>
  </dgm:ptLst>
  <dgm:cxnLst>
    <dgm:cxn modelId="{58A9D900-582B-44D1-ACF2-396F120ED288}" type="presOf" srcId="{CFD6934E-0C33-438A-9E01-0DF6757CBB02}" destId="{46EADBC0-8A59-48B6-8A1D-EE7F9F3FE814}" srcOrd="0" destOrd="0" presId="urn:microsoft.com/office/officeart/2005/8/layout/chevron2"/>
    <dgm:cxn modelId="{E8B30A06-56D5-44DE-95E5-105CF9D4D43D}" type="presOf" srcId="{65454602-5813-4BB0-95ED-BF3021C7E78F}" destId="{DC745054-6031-4783-A994-491F4FF27DC8}" srcOrd="0" destOrd="0" presId="urn:microsoft.com/office/officeart/2005/8/layout/chevron2"/>
    <dgm:cxn modelId="{15B23306-C5E5-4759-98B5-0467E1C9FC48}" type="presOf" srcId="{21A014EE-27CC-4988-A544-D0070411AE29}" destId="{7A7665BB-08FD-404F-BCD8-9711DD4CE451}" srcOrd="0" destOrd="0" presId="urn:microsoft.com/office/officeart/2005/8/layout/chevron2"/>
    <dgm:cxn modelId="{791D2A17-6F2A-46CF-A8DB-1A2B50548194}" srcId="{74AAC4F9-676F-459F-8537-F68B9B898254}" destId="{65454602-5813-4BB0-95ED-BF3021C7E78F}" srcOrd="5" destOrd="0" parTransId="{0DDC2E7F-A507-4085-AA3C-8CB5FADFD800}" sibTransId="{356AD5CD-0C34-4211-A710-E90D0246CBE1}"/>
    <dgm:cxn modelId="{AFFF8A19-B40A-4EA7-B467-5F8E1AAC7B57}" type="presOf" srcId="{74AAC4F9-676F-459F-8537-F68B9B898254}" destId="{98CC2400-2B26-4DD1-854F-8DC55FECFA35}" srcOrd="0" destOrd="0" presId="urn:microsoft.com/office/officeart/2005/8/layout/chevron2"/>
    <dgm:cxn modelId="{BD5EAA20-851C-4562-8FA7-09DD1D9E9849}" type="presOf" srcId="{2E7A5AAD-B2DB-47EB-A8F3-F73E8685688A}" destId="{2E7CFF59-64A2-4739-B4F5-B9F65EBA1AC2}" srcOrd="0" destOrd="0" presId="urn:microsoft.com/office/officeart/2005/8/layout/chevron2"/>
    <dgm:cxn modelId="{C255442F-D6CA-4825-AF01-87B5B54BBDE1}" srcId="{74AAC4F9-676F-459F-8537-F68B9B898254}" destId="{05DB8AF4-F1F6-4A30-9E3A-8320FAC31751}" srcOrd="4" destOrd="0" parTransId="{968952D3-5E2B-4ECB-88E7-CF62EF1A7415}" sibTransId="{D494BF6F-DB22-488B-9C7F-363A35BB47BE}"/>
    <dgm:cxn modelId="{9B229B2F-9699-4982-B967-8F4F892A1EDA}" type="presOf" srcId="{46D7DAB3-FCD9-4172-87BD-DE7C0A5CAA98}" destId="{C9A75B86-0BE6-4263-AC4D-6E672D82CF93}" srcOrd="0" destOrd="0" presId="urn:microsoft.com/office/officeart/2005/8/layout/chevron2"/>
    <dgm:cxn modelId="{8439F53F-A8BA-42CA-AFEF-69A6E2377366}" type="presOf" srcId="{0EF3717F-8EE7-40AE-A816-126BE7007668}" destId="{B459316F-0B0D-4D05-A943-BB2C3E1F6155}" srcOrd="0" destOrd="0" presId="urn:microsoft.com/office/officeart/2005/8/layout/chevron2"/>
    <dgm:cxn modelId="{F091C35E-D791-4068-B221-CD9A88F6D9C0}" srcId="{74AAC4F9-676F-459F-8537-F68B9B898254}" destId="{7F32B189-0CAA-499A-A474-6C9CDAC3B2A7}" srcOrd="1" destOrd="0" parTransId="{4EEEA410-7F40-4216-9D81-78485943D7EC}" sibTransId="{1B01EDAD-A202-4D23-B946-9442F6321D52}"/>
    <dgm:cxn modelId="{6B084F64-BBDD-4C5B-8C73-C08329D87CEA}" srcId="{74AAC4F9-676F-459F-8537-F68B9B898254}" destId="{C870DA4E-159A-431A-B6FB-CFD420376F08}" srcOrd="3" destOrd="0" parTransId="{A4948701-062A-44A1-B5A7-65252CD163C0}" sibTransId="{C4B60C65-1A6C-43AA-AD43-D973304FC1B5}"/>
    <dgm:cxn modelId="{E1887045-DF60-4CA7-AE54-83FA686E8117}" srcId="{7F32B189-0CAA-499A-A474-6C9CDAC3B2A7}" destId="{EE7A3BA0-6016-465C-BAA9-B455B2DAEB6C}" srcOrd="0" destOrd="0" parTransId="{454A6BA9-B39F-4744-9186-A8D7DEEED2C5}" sibTransId="{B3797599-0779-4F96-8811-8BD02C5A51DB}"/>
    <dgm:cxn modelId="{BF3E964E-3743-47FD-A254-0F2E6DFAE6E9}" type="presOf" srcId="{05DB8AF4-F1F6-4A30-9E3A-8320FAC31751}" destId="{875017F9-F9A9-49B5-AE44-0FE3F51A57A5}" srcOrd="0" destOrd="0" presId="urn:microsoft.com/office/officeart/2005/8/layout/chevron2"/>
    <dgm:cxn modelId="{F8C75071-51E6-4787-A92C-D160B09020A3}" type="presOf" srcId="{5D042A59-4761-4E32-BD10-61A53ED7C70D}" destId="{BE181645-F703-44C2-A63D-6A91078DD8CA}" srcOrd="0" destOrd="0" presId="urn:microsoft.com/office/officeart/2005/8/layout/chevron2"/>
    <dgm:cxn modelId="{28040086-2A00-4A2C-83AA-847B5223BD1C}" type="presOf" srcId="{1C82BE40-9B87-4F42-A528-FDBAE405F2B2}" destId="{6E9FE249-DEC8-43FA-BF0C-2BBE4562BFCA}" srcOrd="0" destOrd="0" presId="urn:microsoft.com/office/officeart/2005/8/layout/chevron2"/>
    <dgm:cxn modelId="{F0721A8F-C9B2-4381-A82E-05AD353874A8}" type="presOf" srcId="{7F32B189-0CAA-499A-A474-6C9CDAC3B2A7}" destId="{6733DFC0-9B8B-4F70-81A0-4887BCAFD7DA}" srcOrd="0" destOrd="0" presId="urn:microsoft.com/office/officeart/2005/8/layout/chevron2"/>
    <dgm:cxn modelId="{37ED899C-796A-4FBA-BDF9-6167A77F8D88}" srcId="{C870DA4E-159A-431A-B6FB-CFD420376F08}" destId="{21A014EE-27CC-4988-A544-D0070411AE29}" srcOrd="0" destOrd="0" parTransId="{C7CC2EDF-447E-4F99-8F85-BF489228410B}" sibTransId="{8107FE01-E543-46BB-BAB8-A388A832D55F}"/>
    <dgm:cxn modelId="{4DBCB1A2-5DDD-40D0-9C51-1716C6F3981E}" srcId="{65454602-5813-4BB0-95ED-BF3021C7E78F}" destId="{CFD6934E-0C33-438A-9E01-0DF6757CBB02}" srcOrd="0" destOrd="0" parTransId="{2F411D95-7FBB-439B-A4D6-E18270DABCEC}" sibTransId="{FD683B27-7979-40B5-80FB-5AC76617CF15}"/>
    <dgm:cxn modelId="{1A293EA5-704E-44EF-A06A-4A12735B4AAC}" srcId="{74AAC4F9-676F-459F-8537-F68B9B898254}" destId="{46D7DAB3-FCD9-4172-87BD-DE7C0A5CAA98}" srcOrd="2" destOrd="0" parTransId="{739DCCF6-0E0B-490A-A22F-7BA1F426E118}" sibTransId="{D2FA77D0-80EF-4568-AC1B-D89616A72CE3}"/>
    <dgm:cxn modelId="{616465A9-F0F9-4968-9F56-714367DFB0EF}" type="presOf" srcId="{C870DA4E-159A-431A-B6FB-CFD420376F08}" destId="{8044CA9D-19CB-4B32-B013-03A41D470C95}" srcOrd="0" destOrd="0" presId="urn:microsoft.com/office/officeart/2005/8/layout/chevron2"/>
    <dgm:cxn modelId="{CA0E6BB2-4B79-45F7-A263-1181DFE35F73}" srcId="{2E7A5AAD-B2DB-47EB-A8F3-F73E8685688A}" destId="{1C82BE40-9B87-4F42-A528-FDBAE405F2B2}" srcOrd="0" destOrd="0" parTransId="{67ADBB43-F7C3-4513-9A7B-5AD76CD095AE}" sibTransId="{89F8C4AA-231A-4839-9FAA-6F8C8F2FDC12}"/>
    <dgm:cxn modelId="{93B607B7-4A01-4C8A-A234-90CCAFBEEBD9}" srcId="{46D7DAB3-FCD9-4172-87BD-DE7C0A5CAA98}" destId="{5D042A59-4761-4E32-BD10-61A53ED7C70D}" srcOrd="0" destOrd="0" parTransId="{687B25E2-210A-4788-A8A2-4F6E738046E7}" sibTransId="{3A17ED81-B8C4-4ACE-9DB7-A073AC1C5C41}"/>
    <dgm:cxn modelId="{575EA1B7-8DB8-4055-814E-00ABFAAE7119}" srcId="{05DB8AF4-F1F6-4A30-9E3A-8320FAC31751}" destId="{0EF3717F-8EE7-40AE-A816-126BE7007668}" srcOrd="0" destOrd="0" parTransId="{382100E2-F633-4B10-B239-6B8C28F56791}" sibTransId="{174B7E43-4913-4C6B-BCF9-ED5B99161BBE}"/>
    <dgm:cxn modelId="{122171D6-59DC-4F9B-9B41-0131F0048370}" srcId="{74AAC4F9-676F-459F-8537-F68B9B898254}" destId="{2E7A5AAD-B2DB-47EB-A8F3-F73E8685688A}" srcOrd="0" destOrd="0" parTransId="{35758351-921C-440E-A69E-37441FD6E429}" sibTransId="{B9337407-FAEA-423A-8DA1-F67306DB6F12}"/>
    <dgm:cxn modelId="{385279FB-1F9F-4737-A34D-94D251759BD3}" type="presOf" srcId="{EE7A3BA0-6016-465C-BAA9-B455B2DAEB6C}" destId="{A279690D-4F65-4A77-A33A-BF3433FEDEF6}" srcOrd="0" destOrd="0" presId="urn:microsoft.com/office/officeart/2005/8/layout/chevron2"/>
    <dgm:cxn modelId="{AC8A1899-E8A0-4E9A-BBDB-5CE8FCD1BFAA}" type="presParOf" srcId="{98CC2400-2B26-4DD1-854F-8DC55FECFA35}" destId="{3E9497FB-C692-47C3-A252-2EB24DFA027E}" srcOrd="0" destOrd="0" presId="urn:microsoft.com/office/officeart/2005/8/layout/chevron2"/>
    <dgm:cxn modelId="{700E711E-D25B-49DF-BD66-4265A3011D33}" type="presParOf" srcId="{3E9497FB-C692-47C3-A252-2EB24DFA027E}" destId="{2E7CFF59-64A2-4739-B4F5-B9F65EBA1AC2}" srcOrd="0" destOrd="0" presId="urn:microsoft.com/office/officeart/2005/8/layout/chevron2"/>
    <dgm:cxn modelId="{15F4F0B1-2621-4A12-8791-BFC5B0F51806}" type="presParOf" srcId="{3E9497FB-C692-47C3-A252-2EB24DFA027E}" destId="{6E9FE249-DEC8-43FA-BF0C-2BBE4562BFCA}" srcOrd="1" destOrd="0" presId="urn:microsoft.com/office/officeart/2005/8/layout/chevron2"/>
    <dgm:cxn modelId="{BE6EA750-7EB0-4CDE-9F43-DC06CFF04931}" type="presParOf" srcId="{98CC2400-2B26-4DD1-854F-8DC55FECFA35}" destId="{95F2700D-DD5E-42C2-8B6F-A91B4332BAEC}" srcOrd="1" destOrd="0" presId="urn:microsoft.com/office/officeart/2005/8/layout/chevron2"/>
    <dgm:cxn modelId="{0EBE5C4F-7BEE-40D8-A278-CF8CE0DE41E8}" type="presParOf" srcId="{98CC2400-2B26-4DD1-854F-8DC55FECFA35}" destId="{E44089C8-2A84-4817-8E47-C8A68F0F2D13}" srcOrd="2" destOrd="0" presId="urn:microsoft.com/office/officeart/2005/8/layout/chevron2"/>
    <dgm:cxn modelId="{6F8D511B-D14D-4499-B7B3-08C7E5F5698E}" type="presParOf" srcId="{E44089C8-2A84-4817-8E47-C8A68F0F2D13}" destId="{6733DFC0-9B8B-4F70-81A0-4887BCAFD7DA}" srcOrd="0" destOrd="0" presId="urn:microsoft.com/office/officeart/2005/8/layout/chevron2"/>
    <dgm:cxn modelId="{48FCB6C7-BD91-415E-92D7-9D2E2AB76053}" type="presParOf" srcId="{E44089C8-2A84-4817-8E47-C8A68F0F2D13}" destId="{A279690D-4F65-4A77-A33A-BF3433FEDEF6}" srcOrd="1" destOrd="0" presId="urn:microsoft.com/office/officeart/2005/8/layout/chevron2"/>
    <dgm:cxn modelId="{FA2BEB82-DAE2-4AA8-B5D1-5FEA1894D419}" type="presParOf" srcId="{98CC2400-2B26-4DD1-854F-8DC55FECFA35}" destId="{4D14941D-C795-4311-B8AD-B5EB320B5DD8}" srcOrd="3" destOrd="0" presId="urn:microsoft.com/office/officeart/2005/8/layout/chevron2"/>
    <dgm:cxn modelId="{28A87182-68C7-418F-902A-8FA1084C4C34}" type="presParOf" srcId="{98CC2400-2B26-4DD1-854F-8DC55FECFA35}" destId="{136A5A8E-AEE8-487F-922C-ED3F035A9333}" srcOrd="4" destOrd="0" presId="urn:microsoft.com/office/officeart/2005/8/layout/chevron2"/>
    <dgm:cxn modelId="{04139115-FC84-4851-A82E-991430302456}" type="presParOf" srcId="{136A5A8E-AEE8-487F-922C-ED3F035A9333}" destId="{C9A75B86-0BE6-4263-AC4D-6E672D82CF93}" srcOrd="0" destOrd="0" presId="urn:microsoft.com/office/officeart/2005/8/layout/chevron2"/>
    <dgm:cxn modelId="{1E451E6E-A19B-4C72-8735-6DFD369EA2C3}" type="presParOf" srcId="{136A5A8E-AEE8-487F-922C-ED3F035A9333}" destId="{BE181645-F703-44C2-A63D-6A91078DD8CA}" srcOrd="1" destOrd="0" presId="urn:microsoft.com/office/officeart/2005/8/layout/chevron2"/>
    <dgm:cxn modelId="{5EC9CA24-3D12-4E42-971E-53234FC8980C}" type="presParOf" srcId="{98CC2400-2B26-4DD1-854F-8DC55FECFA35}" destId="{7D32BFD4-4126-4B05-9F2E-BE20E82B633F}" srcOrd="5" destOrd="0" presId="urn:microsoft.com/office/officeart/2005/8/layout/chevron2"/>
    <dgm:cxn modelId="{B213FF65-EF51-443B-9EA4-896D7C3CCE20}" type="presParOf" srcId="{98CC2400-2B26-4DD1-854F-8DC55FECFA35}" destId="{37C5AF8B-D35E-4B24-8EA2-2855FEB58056}" srcOrd="6" destOrd="0" presId="urn:microsoft.com/office/officeart/2005/8/layout/chevron2"/>
    <dgm:cxn modelId="{1E7CC61E-179E-4421-9CEE-B89DBEBB5039}" type="presParOf" srcId="{37C5AF8B-D35E-4B24-8EA2-2855FEB58056}" destId="{8044CA9D-19CB-4B32-B013-03A41D470C95}" srcOrd="0" destOrd="0" presId="urn:microsoft.com/office/officeart/2005/8/layout/chevron2"/>
    <dgm:cxn modelId="{E6981D61-F737-47A4-943C-6301799B8417}" type="presParOf" srcId="{37C5AF8B-D35E-4B24-8EA2-2855FEB58056}" destId="{7A7665BB-08FD-404F-BCD8-9711DD4CE451}" srcOrd="1" destOrd="0" presId="urn:microsoft.com/office/officeart/2005/8/layout/chevron2"/>
    <dgm:cxn modelId="{C1F612A1-D035-4F6A-AC06-01C16CFEE44D}" type="presParOf" srcId="{98CC2400-2B26-4DD1-854F-8DC55FECFA35}" destId="{FAE84760-A684-4730-8281-EA3F8E1C3F99}" srcOrd="7" destOrd="0" presId="urn:microsoft.com/office/officeart/2005/8/layout/chevron2"/>
    <dgm:cxn modelId="{B1B4C479-3F27-4739-8F06-A56859557D4D}" type="presParOf" srcId="{98CC2400-2B26-4DD1-854F-8DC55FECFA35}" destId="{D5CEFFEA-92C6-427A-99D9-93C50EA59280}" srcOrd="8" destOrd="0" presId="urn:microsoft.com/office/officeart/2005/8/layout/chevron2"/>
    <dgm:cxn modelId="{435C6CB5-5F4A-430C-9212-D9A9316D99FA}" type="presParOf" srcId="{D5CEFFEA-92C6-427A-99D9-93C50EA59280}" destId="{875017F9-F9A9-49B5-AE44-0FE3F51A57A5}" srcOrd="0" destOrd="0" presId="urn:microsoft.com/office/officeart/2005/8/layout/chevron2"/>
    <dgm:cxn modelId="{A357CE7A-D959-45D4-864C-6949D6B0A328}" type="presParOf" srcId="{D5CEFFEA-92C6-427A-99D9-93C50EA59280}" destId="{B459316F-0B0D-4D05-A943-BB2C3E1F6155}" srcOrd="1" destOrd="0" presId="urn:microsoft.com/office/officeart/2005/8/layout/chevron2"/>
    <dgm:cxn modelId="{E4A5A985-5CA0-4688-8D62-090FDD1A11EE}" type="presParOf" srcId="{98CC2400-2B26-4DD1-854F-8DC55FECFA35}" destId="{9A3BC46E-8E7D-44EC-89F9-F773A7E0BEE2}" srcOrd="9" destOrd="0" presId="urn:microsoft.com/office/officeart/2005/8/layout/chevron2"/>
    <dgm:cxn modelId="{F54AA538-469B-471F-AB3A-BBEA71154830}" type="presParOf" srcId="{98CC2400-2B26-4DD1-854F-8DC55FECFA35}" destId="{D0984CAC-8FBC-464D-A954-C30139966116}" srcOrd="10" destOrd="0" presId="urn:microsoft.com/office/officeart/2005/8/layout/chevron2"/>
    <dgm:cxn modelId="{417B27E0-F313-4E54-8620-BBA3F78597C3}" type="presParOf" srcId="{D0984CAC-8FBC-464D-A954-C30139966116}" destId="{DC745054-6031-4783-A994-491F4FF27DC8}" srcOrd="0" destOrd="0" presId="urn:microsoft.com/office/officeart/2005/8/layout/chevron2"/>
    <dgm:cxn modelId="{F3B24DE8-2C94-4412-9490-92CC86B35515}" type="presParOf" srcId="{D0984CAC-8FBC-464D-A954-C30139966116}" destId="{46EADBC0-8A59-48B6-8A1D-EE7F9F3FE81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CFF59-64A2-4739-B4F5-B9F65EBA1AC2}">
      <dsp:nvSpPr>
        <dsp:cNvPr id="0" name=""/>
        <dsp:cNvSpPr/>
      </dsp:nvSpPr>
      <dsp:spPr>
        <a:xfrm rot="5400000">
          <a:off x="-117487" y="11972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1</a:t>
          </a:r>
        </a:p>
      </dsp:txBody>
      <dsp:txXfrm rot="-5400000">
        <a:off x="1" y="276378"/>
        <a:ext cx="548273" cy="234974"/>
      </dsp:txXfrm>
    </dsp:sp>
    <dsp:sp modelId="{6E9FE249-DEC8-43FA-BF0C-2BBE4562BFCA}">
      <dsp:nvSpPr>
        <dsp:cNvPr id="0" name=""/>
        <dsp:cNvSpPr/>
      </dsp:nvSpPr>
      <dsp:spPr>
        <a:xfrm rot="5400000">
          <a:off x="1391805" y="-841291"/>
          <a:ext cx="509378" cy="2196443"/>
        </a:xfrm>
        <a:prstGeom prst="round2SameRect">
          <a:avLst/>
        </a:prstGeom>
        <a:solidFill>
          <a:srgbClr val="F8F8F8">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hu-HU" sz="1800" b="0" kern="1200" dirty="0">
              <a:solidFill>
                <a:schemeClr val="bg1">
                  <a:lumMod val="75000"/>
                </a:schemeClr>
              </a:solidFill>
              <a:latin typeface="Comfortaa" panose="020F0603070200060003" pitchFamily="34" charset="0"/>
            </a:rPr>
            <a:t>Climate Change</a:t>
          </a:r>
          <a:endParaRPr lang="en-US" sz="2000" b="0" kern="1200" dirty="0">
            <a:solidFill>
              <a:schemeClr val="bg1">
                <a:lumMod val="75000"/>
              </a:schemeClr>
            </a:solidFill>
            <a:latin typeface="Comfortaa" panose="020F0603070200060003" pitchFamily="34" charset="0"/>
          </a:endParaRPr>
        </a:p>
      </dsp:txBody>
      <dsp:txXfrm rot="-5400000">
        <a:off x="548273" y="27107"/>
        <a:ext cx="2171577" cy="459646"/>
      </dsp:txXfrm>
    </dsp:sp>
    <dsp:sp modelId="{6733DFC0-9B8B-4F70-81A0-4887BCAFD7DA}">
      <dsp:nvSpPr>
        <dsp:cNvPr id="0" name=""/>
        <dsp:cNvSpPr/>
      </dsp:nvSpPr>
      <dsp:spPr>
        <a:xfrm rot="5400000">
          <a:off x="-117487" y="775588"/>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2</a:t>
          </a:r>
        </a:p>
      </dsp:txBody>
      <dsp:txXfrm rot="-5400000">
        <a:off x="1" y="932238"/>
        <a:ext cx="548273" cy="234974"/>
      </dsp:txXfrm>
    </dsp:sp>
    <dsp:sp modelId="{A279690D-4F65-4A77-A33A-BF3433FEDEF6}">
      <dsp:nvSpPr>
        <dsp:cNvPr id="0" name=""/>
        <dsp:cNvSpPr/>
      </dsp:nvSpPr>
      <dsp:spPr>
        <a:xfrm rot="5400000">
          <a:off x="1391939" y="-185564"/>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Complexity</a:t>
          </a:r>
          <a:endParaRPr lang="en-US" sz="2000" b="0" kern="1200" dirty="0">
            <a:solidFill>
              <a:schemeClr val="bg1">
                <a:lumMod val="75000"/>
              </a:schemeClr>
            </a:solidFill>
            <a:latin typeface="Comfortaa" panose="020F0603070200060003" pitchFamily="34" charset="0"/>
          </a:endParaRPr>
        </a:p>
      </dsp:txBody>
      <dsp:txXfrm rot="-5400000">
        <a:off x="548274" y="682954"/>
        <a:ext cx="2171590" cy="459405"/>
      </dsp:txXfrm>
    </dsp:sp>
    <dsp:sp modelId="{C9A75B86-0BE6-4263-AC4D-6E672D82CF93}">
      <dsp:nvSpPr>
        <dsp:cNvPr id="0" name=""/>
        <dsp:cNvSpPr/>
      </dsp:nvSpPr>
      <dsp:spPr>
        <a:xfrm rot="5400000">
          <a:off x="-117487" y="1431449"/>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3</a:t>
          </a:r>
        </a:p>
      </dsp:txBody>
      <dsp:txXfrm rot="-5400000">
        <a:off x="1" y="1588099"/>
        <a:ext cx="548273" cy="234974"/>
      </dsp:txXfrm>
    </dsp:sp>
    <dsp:sp modelId="{BE181645-F703-44C2-A63D-6A91078DD8CA}">
      <dsp:nvSpPr>
        <dsp:cNvPr id="0" name=""/>
        <dsp:cNvSpPr/>
      </dsp:nvSpPr>
      <dsp:spPr>
        <a:xfrm rot="5400000">
          <a:off x="1391939" y="47029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Transitions</a:t>
          </a:r>
          <a:endParaRPr lang="en-US" sz="2000" b="0" kern="1200" dirty="0">
            <a:solidFill>
              <a:schemeClr val="bg1">
                <a:lumMod val="75000"/>
              </a:schemeClr>
            </a:solidFill>
            <a:latin typeface="Comfortaa" panose="020F0603070200060003" pitchFamily="34" charset="0"/>
          </a:endParaRPr>
        </a:p>
      </dsp:txBody>
      <dsp:txXfrm rot="-5400000">
        <a:off x="548274" y="1338815"/>
        <a:ext cx="2171590" cy="459405"/>
      </dsp:txXfrm>
    </dsp:sp>
    <dsp:sp modelId="{8044CA9D-19CB-4B32-B013-03A41D470C95}">
      <dsp:nvSpPr>
        <dsp:cNvPr id="0" name=""/>
        <dsp:cNvSpPr/>
      </dsp:nvSpPr>
      <dsp:spPr>
        <a:xfrm rot="5400000">
          <a:off x="-117487" y="208731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4</a:t>
          </a:r>
        </a:p>
      </dsp:txBody>
      <dsp:txXfrm rot="-5400000">
        <a:off x="1" y="2243960"/>
        <a:ext cx="548273" cy="234974"/>
      </dsp:txXfrm>
    </dsp:sp>
    <dsp:sp modelId="{7A7665BB-08FD-404F-BCD8-9711DD4CE451}">
      <dsp:nvSpPr>
        <dsp:cNvPr id="0" name=""/>
        <dsp:cNvSpPr/>
      </dsp:nvSpPr>
      <dsp:spPr>
        <a:xfrm rot="5400000">
          <a:off x="1391939" y="1126156"/>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Renewables</a:t>
          </a:r>
          <a:endParaRPr lang="en-US" sz="2000" b="0" kern="1200" dirty="0">
            <a:solidFill>
              <a:schemeClr val="bg1">
                <a:lumMod val="75000"/>
              </a:schemeClr>
            </a:solidFill>
            <a:latin typeface="Comfortaa" panose="020F0603070200060003" pitchFamily="34" charset="0"/>
          </a:endParaRPr>
        </a:p>
      </dsp:txBody>
      <dsp:txXfrm rot="-5400000">
        <a:off x="548274" y="1994675"/>
        <a:ext cx="2171590" cy="459405"/>
      </dsp:txXfrm>
    </dsp:sp>
    <dsp:sp modelId="{875017F9-F9A9-49B5-AE44-0FE3F51A57A5}">
      <dsp:nvSpPr>
        <dsp:cNvPr id="0" name=""/>
        <dsp:cNvSpPr/>
      </dsp:nvSpPr>
      <dsp:spPr>
        <a:xfrm rot="5400000">
          <a:off x="-117487" y="2743170"/>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5</a:t>
          </a:r>
        </a:p>
      </dsp:txBody>
      <dsp:txXfrm rot="-5400000">
        <a:off x="1" y="2899820"/>
        <a:ext cx="548273" cy="234974"/>
      </dsp:txXfrm>
    </dsp:sp>
    <dsp:sp modelId="{B459316F-0B0D-4D05-A943-BB2C3E1F6155}">
      <dsp:nvSpPr>
        <dsp:cNvPr id="0" name=""/>
        <dsp:cNvSpPr/>
      </dsp:nvSpPr>
      <dsp:spPr>
        <a:xfrm rot="5400000">
          <a:off x="1391939" y="178201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Challenges</a:t>
          </a:r>
          <a:endParaRPr lang="en-US" sz="2000" b="0" kern="1200" dirty="0">
            <a:solidFill>
              <a:schemeClr val="bg1">
                <a:lumMod val="75000"/>
              </a:schemeClr>
            </a:solidFill>
            <a:latin typeface="Comfortaa" panose="020F0603070200060003" pitchFamily="34" charset="0"/>
          </a:endParaRPr>
        </a:p>
      </dsp:txBody>
      <dsp:txXfrm rot="-5400000">
        <a:off x="548274" y="2650536"/>
        <a:ext cx="2171590" cy="459405"/>
      </dsp:txXfrm>
    </dsp:sp>
    <dsp:sp modelId="{DC745054-6031-4783-A994-491F4FF27DC8}">
      <dsp:nvSpPr>
        <dsp:cNvPr id="0" name=""/>
        <dsp:cNvSpPr/>
      </dsp:nvSpPr>
      <dsp:spPr>
        <a:xfrm rot="5400000">
          <a:off x="-117487" y="3399031"/>
          <a:ext cx="783247" cy="548273"/>
        </a:xfrm>
        <a:prstGeom prst="chevron">
          <a:avLst/>
        </a:prstGeom>
        <a:solidFill>
          <a:srgbClr val="B8121B"/>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lumMod val="75000"/>
                </a:schemeClr>
              </a:solidFill>
              <a:latin typeface="Comfortaa" panose="020F0603070200060003" pitchFamily="34" charset="0"/>
            </a:rPr>
            <a:t>6</a:t>
          </a:r>
        </a:p>
      </dsp:txBody>
      <dsp:txXfrm rot="-5400000">
        <a:off x="1" y="3555681"/>
        <a:ext cx="548273" cy="234974"/>
      </dsp:txXfrm>
    </dsp:sp>
    <dsp:sp modelId="{46EADBC0-8A59-48B6-8A1D-EE7F9F3FE814}">
      <dsp:nvSpPr>
        <dsp:cNvPr id="0" name=""/>
        <dsp:cNvSpPr/>
      </dsp:nvSpPr>
      <dsp:spPr>
        <a:xfrm rot="5400000">
          <a:off x="1391939" y="2437877"/>
          <a:ext cx="509111" cy="2196443"/>
        </a:xfrm>
        <a:prstGeom prst="round2SameRect">
          <a:avLst/>
        </a:prstGeom>
        <a:solidFill>
          <a:srgbClr val="FFFFFF">
            <a:alpha val="10196"/>
          </a:srgbClr>
        </a:solidFill>
        <a:ln w="1270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hu-HU" sz="2000" b="0" kern="1200" dirty="0">
              <a:solidFill>
                <a:schemeClr val="bg1">
                  <a:lumMod val="75000"/>
                </a:schemeClr>
              </a:solidFill>
              <a:latin typeface="Comfortaa" panose="020F0603070200060003" pitchFamily="34" charset="0"/>
            </a:rPr>
            <a:t>Trilemma</a:t>
          </a:r>
          <a:endParaRPr lang="en-US" sz="2000" b="0" kern="1200" dirty="0">
            <a:solidFill>
              <a:schemeClr val="bg1">
                <a:lumMod val="75000"/>
              </a:schemeClr>
            </a:solidFill>
            <a:latin typeface="Comfortaa" panose="020F0603070200060003" pitchFamily="34" charset="0"/>
          </a:endParaRPr>
        </a:p>
      </dsp:txBody>
      <dsp:txXfrm rot="-5400000">
        <a:off x="548274" y="3306396"/>
        <a:ext cx="2171590" cy="45940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C726F-EB8A-4E33-B923-54B2143F0489}" type="datetimeFigureOut">
              <a:rPr lang="en-US" smtClean="0"/>
              <a:t>3/17/2018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A7A3D-D7A2-476B-B033-30ECF94A7748}" type="slidenum">
              <a:rPr lang="en-US" smtClean="0"/>
              <a:t>‹#›</a:t>
            </a:fld>
            <a:endParaRPr lang="en-US"/>
          </a:p>
        </p:txBody>
      </p:sp>
    </p:spTree>
    <p:extLst>
      <p:ext uri="{BB962C8B-B14F-4D97-AF65-F5344CB8AC3E}">
        <p14:creationId xmlns:p14="http://schemas.microsoft.com/office/powerpoint/2010/main" val="499914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Hockey_stick_graph#CITEREFMannBradleyHughes1999"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pa.gov/climate-change-science/causes-climate-change#Sun"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epa.gov/climate-change-science/causes-climate-change#Greenhouse" TargetMode="External"/><Relationship Id="rId4" Type="http://schemas.openxmlformats.org/officeDocument/2006/relationships/hyperlink" Target="https://www.epa.gov/climate-change-science/causes-climate-change#Reflectivit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Wealthy countries could afford to do that because of fossil fuels.</a:t>
            </a:r>
            <a:r>
              <a:rPr lang="en-US" baseline="0" dirty="0"/>
              <a:t> 2 problems with that. Depletion and global warming.</a:t>
            </a:r>
            <a:endParaRPr lang="en-US" dirty="0"/>
          </a:p>
          <a:p>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a:t>
            </a:fld>
            <a:endParaRPr lang="en-US"/>
          </a:p>
        </p:txBody>
      </p:sp>
    </p:spTree>
    <p:extLst>
      <p:ext uri="{BB962C8B-B14F-4D97-AF65-F5344CB8AC3E}">
        <p14:creationId xmlns:p14="http://schemas.microsoft.com/office/powerpoint/2010/main" val="2660052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Lock-in</a:t>
            </a:r>
          </a:p>
          <a:p>
            <a:r>
              <a:rPr lang="en-US" dirty="0"/>
              <a:t>First Liv-Man line, </a:t>
            </a:r>
            <a:r>
              <a:rPr lang="en-US" dirty="0" err="1"/>
              <a:t>frist</a:t>
            </a:r>
            <a:r>
              <a:rPr lang="en-US" baseline="0" dirty="0"/>
              <a:t> intercity line in the world</a:t>
            </a:r>
          </a:p>
          <a:p>
            <a:r>
              <a:rPr lang="en-US" dirty="0"/>
              <a:t>Originally created carts for horse to take the coal out of the mines, easier </a:t>
            </a:r>
            <a:r>
              <a:rPr lang="en-US" dirty="0" err="1"/>
              <a:t>tracktion</a:t>
            </a:r>
            <a:r>
              <a:rPr lang="en-US" dirty="0"/>
              <a:t>.</a:t>
            </a:r>
          </a:p>
          <a:p>
            <a:r>
              <a:rPr lang="en-US" dirty="0"/>
              <a:t>http://thefrogandpenguinn.blogspot.co.uk/2011/05/update-on-two-horses-asses.html</a:t>
            </a:r>
          </a:p>
        </p:txBody>
      </p:sp>
      <p:sp>
        <p:nvSpPr>
          <p:cNvPr id="4" name="Slide Number Placeholder 3"/>
          <p:cNvSpPr>
            <a:spLocks noGrp="1"/>
          </p:cNvSpPr>
          <p:nvPr>
            <p:ph type="sldNum" sz="quarter" idx="10"/>
          </p:nvPr>
        </p:nvSpPr>
        <p:spPr/>
        <p:txBody>
          <a:bodyPr/>
          <a:lstStyle/>
          <a:p>
            <a:fld id="{89FA7A3D-D7A2-476B-B033-30ECF94A7748}" type="slidenum">
              <a:rPr lang="en-US" smtClean="0"/>
              <a:t>11</a:t>
            </a:fld>
            <a:endParaRPr lang="en-US"/>
          </a:p>
        </p:txBody>
      </p:sp>
    </p:spTree>
    <p:extLst>
      <p:ext uri="{BB962C8B-B14F-4D97-AF65-F5344CB8AC3E}">
        <p14:creationId xmlns:p14="http://schemas.microsoft.com/office/powerpoint/2010/main" val="767416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Lock-in</a:t>
            </a:r>
          </a:p>
          <a:p>
            <a:r>
              <a:rPr lang="en-US" dirty="0"/>
              <a:t>First Liv-Man line, </a:t>
            </a:r>
            <a:r>
              <a:rPr lang="en-US" dirty="0" err="1"/>
              <a:t>frist</a:t>
            </a:r>
            <a:r>
              <a:rPr lang="en-US" baseline="0" dirty="0"/>
              <a:t> intercity line in the world</a:t>
            </a:r>
          </a:p>
          <a:p>
            <a:r>
              <a:rPr lang="en-US" dirty="0"/>
              <a:t>Originally created carts for horse to take the coal out of the mines, easier </a:t>
            </a:r>
            <a:r>
              <a:rPr lang="en-US" dirty="0" err="1"/>
              <a:t>tracktion</a:t>
            </a:r>
            <a:r>
              <a:rPr lang="en-US" dirty="0"/>
              <a:t>.</a:t>
            </a:r>
          </a:p>
          <a:p>
            <a:r>
              <a:rPr lang="en-US" dirty="0"/>
              <a:t>http://thefrogandpenguinn.blogspot.co.uk/2011/05/update-on-two-horses-asses.html</a:t>
            </a:r>
          </a:p>
        </p:txBody>
      </p:sp>
      <p:sp>
        <p:nvSpPr>
          <p:cNvPr id="4" name="Slide Number Placeholder 3"/>
          <p:cNvSpPr>
            <a:spLocks noGrp="1"/>
          </p:cNvSpPr>
          <p:nvPr>
            <p:ph type="sldNum" sz="quarter" idx="10"/>
          </p:nvPr>
        </p:nvSpPr>
        <p:spPr/>
        <p:txBody>
          <a:bodyPr/>
          <a:lstStyle/>
          <a:p>
            <a:fld id="{89FA7A3D-D7A2-476B-B033-30ECF94A7748}" type="slidenum">
              <a:rPr lang="en-US" smtClean="0"/>
              <a:t>12</a:t>
            </a:fld>
            <a:endParaRPr lang="en-US"/>
          </a:p>
        </p:txBody>
      </p:sp>
    </p:spTree>
    <p:extLst>
      <p:ext uri="{BB962C8B-B14F-4D97-AF65-F5344CB8AC3E}">
        <p14:creationId xmlns:p14="http://schemas.microsoft.com/office/powerpoint/2010/main" val="2760406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Wealthy countries could afford to do that because of fossil fuels.</a:t>
            </a:r>
            <a:r>
              <a:rPr lang="en-US" baseline="0" dirty="0"/>
              <a:t> 2 problems with that. Depletion and global warming.</a:t>
            </a:r>
            <a:endParaRPr lang="en-US" dirty="0"/>
          </a:p>
          <a:p>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13</a:t>
            </a:fld>
            <a:endParaRPr lang="en-US"/>
          </a:p>
        </p:txBody>
      </p:sp>
    </p:spTree>
    <p:extLst>
      <p:ext uri="{BB962C8B-B14F-4D97-AF65-F5344CB8AC3E}">
        <p14:creationId xmlns:p14="http://schemas.microsoft.com/office/powerpoint/2010/main" val="2356429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14</a:t>
            </a:fld>
            <a:endParaRPr lang="en-US"/>
          </a:p>
        </p:txBody>
      </p:sp>
    </p:spTree>
    <p:extLst>
      <p:ext uri="{BB962C8B-B14F-4D97-AF65-F5344CB8AC3E}">
        <p14:creationId xmlns:p14="http://schemas.microsoft.com/office/powerpoint/2010/main" val="2048259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Coalesce the second and third term into one, energy per N value</a:t>
            </a:r>
          </a:p>
        </p:txBody>
      </p:sp>
      <p:sp>
        <p:nvSpPr>
          <p:cNvPr id="4" name="Slide Number Placeholder 3"/>
          <p:cNvSpPr>
            <a:spLocks noGrp="1"/>
          </p:cNvSpPr>
          <p:nvPr>
            <p:ph type="sldNum" sz="quarter" idx="10"/>
          </p:nvPr>
        </p:nvSpPr>
        <p:spPr/>
        <p:txBody>
          <a:bodyPr/>
          <a:lstStyle/>
          <a:p>
            <a:fld id="{89FA7A3D-D7A2-476B-B033-30ECF94A7748}" type="slidenum">
              <a:rPr lang="en-US" smtClean="0"/>
              <a:t>15</a:t>
            </a:fld>
            <a:endParaRPr lang="en-US"/>
          </a:p>
        </p:txBody>
      </p:sp>
    </p:spTree>
    <p:extLst>
      <p:ext uri="{BB962C8B-B14F-4D97-AF65-F5344CB8AC3E}">
        <p14:creationId xmlns:p14="http://schemas.microsoft.com/office/powerpoint/2010/main" val="4040882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16</a:t>
            </a:fld>
            <a:endParaRPr lang="en-US"/>
          </a:p>
        </p:txBody>
      </p:sp>
    </p:spTree>
    <p:extLst>
      <p:ext uri="{BB962C8B-B14F-4D97-AF65-F5344CB8AC3E}">
        <p14:creationId xmlns:p14="http://schemas.microsoft.com/office/powerpoint/2010/main" val="3557238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17</a:t>
            </a:fld>
            <a:endParaRPr lang="en-US"/>
          </a:p>
        </p:txBody>
      </p:sp>
    </p:spTree>
    <p:extLst>
      <p:ext uri="{BB962C8B-B14F-4D97-AF65-F5344CB8AC3E}">
        <p14:creationId xmlns:p14="http://schemas.microsoft.com/office/powerpoint/2010/main" val="3280339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18</a:t>
            </a:fld>
            <a:endParaRPr lang="en-US"/>
          </a:p>
        </p:txBody>
      </p:sp>
    </p:spTree>
    <p:extLst>
      <p:ext uri="{BB962C8B-B14F-4D97-AF65-F5344CB8AC3E}">
        <p14:creationId xmlns:p14="http://schemas.microsoft.com/office/powerpoint/2010/main" val="65938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19</a:t>
            </a:fld>
            <a:endParaRPr lang="en-US"/>
          </a:p>
        </p:txBody>
      </p:sp>
    </p:spTree>
    <p:extLst>
      <p:ext uri="{BB962C8B-B14F-4D97-AF65-F5344CB8AC3E}">
        <p14:creationId xmlns:p14="http://schemas.microsoft.com/office/powerpoint/2010/main" val="3247372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20</a:t>
            </a:fld>
            <a:endParaRPr lang="en-US"/>
          </a:p>
        </p:txBody>
      </p:sp>
    </p:spTree>
    <p:extLst>
      <p:ext uri="{BB962C8B-B14F-4D97-AF65-F5344CB8AC3E}">
        <p14:creationId xmlns:p14="http://schemas.microsoft.com/office/powerpoint/2010/main" val="115219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FA7A3D-D7A2-476B-B033-30ECF94A7748}" type="slidenum">
              <a:rPr lang="en-US" smtClean="0"/>
              <a:t>3</a:t>
            </a:fld>
            <a:endParaRPr lang="en-US"/>
          </a:p>
        </p:txBody>
      </p:sp>
    </p:spTree>
    <p:extLst>
      <p:ext uri="{BB962C8B-B14F-4D97-AF65-F5344CB8AC3E}">
        <p14:creationId xmlns:p14="http://schemas.microsoft.com/office/powerpoint/2010/main" val="176570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Wealthy countries could afford to do that because of fossil fuels.</a:t>
            </a:r>
            <a:r>
              <a:rPr lang="en-US" baseline="0" dirty="0"/>
              <a:t> 2 problems with that. Depletion and global warming.</a:t>
            </a:r>
            <a:endParaRPr lang="en-US" dirty="0"/>
          </a:p>
          <a:p>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21</a:t>
            </a:fld>
            <a:endParaRPr lang="en-US"/>
          </a:p>
        </p:txBody>
      </p:sp>
    </p:spTree>
    <p:extLst>
      <p:ext uri="{BB962C8B-B14F-4D97-AF65-F5344CB8AC3E}">
        <p14:creationId xmlns:p14="http://schemas.microsoft.com/office/powerpoint/2010/main" val="4163735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tend to think that wind of so new and exotic.</a:t>
            </a:r>
          </a:p>
          <a:p>
            <a:r>
              <a:rPr lang="en-US" dirty="0"/>
              <a:t>Wrong. It used to be 3/4res of all </a:t>
            </a:r>
            <a:r>
              <a:rPr lang="en-US" dirty="0" err="1"/>
              <a:t>traportation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22</a:t>
            </a:fld>
            <a:endParaRPr lang="en-US"/>
          </a:p>
        </p:txBody>
      </p:sp>
    </p:spTree>
    <p:extLst>
      <p:ext uri="{BB962C8B-B14F-4D97-AF65-F5344CB8AC3E}">
        <p14:creationId xmlns:p14="http://schemas.microsoft.com/office/powerpoint/2010/main" val="3682681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23</a:t>
            </a:fld>
            <a:endParaRPr lang="en-US"/>
          </a:p>
        </p:txBody>
      </p:sp>
    </p:spTree>
    <p:extLst>
      <p:ext uri="{BB962C8B-B14F-4D97-AF65-F5344CB8AC3E}">
        <p14:creationId xmlns:p14="http://schemas.microsoft.com/office/powerpoint/2010/main" val="1827954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24</a:t>
            </a:fld>
            <a:endParaRPr lang="en-US"/>
          </a:p>
        </p:txBody>
      </p:sp>
    </p:spTree>
    <p:extLst>
      <p:ext uri="{BB962C8B-B14F-4D97-AF65-F5344CB8AC3E}">
        <p14:creationId xmlns:p14="http://schemas.microsoft.com/office/powerpoint/2010/main" val="372627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25</a:t>
            </a:fld>
            <a:endParaRPr lang="en-US"/>
          </a:p>
        </p:txBody>
      </p:sp>
    </p:spTree>
    <p:extLst>
      <p:ext uri="{BB962C8B-B14F-4D97-AF65-F5344CB8AC3E}">
        <p14:creationId xmlns:p14="http://schemas.microsoft.com/office/powerpoint/2010/main" val="1328939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26</a:t>
            </a:fld>
            <a:endParaRPr lang="en-US"/>
          </a:p>
        </p:txBody>
      </p:sp>
    </p:spTree>
    <p:extLst>
      <p:ext uri="{BB962C8B-B14F-4D97-AF65-F5344CB8AC3E}">
        <p14:creationId xmlns:p14="http://schemas.microsoft.com/office/powerpoint/2010/main" val="669927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27</a:t>
            </a:fld>
            <a:endParaRPr lang="en-US"/>
          </a:p>
        </p:txBody>
      </p:sp>
    </p:spTree>
    <p:extLst>
      <p:ext uri="{BB962C8B-B14F-4D97-AF65-F5344CB8AC3E}">
        <p14:creationId xmlns:p14="http://schemas.microsoft.com/office/powerpoint/2010/main" val="137054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28</a:t>
            </a:fld>
            <a:endParaRPr lang="en-US"/>
          </a:p>
        </p:txBody>
      </p:sp>
    </p:spTree>
    <p:extLst>
      <p:ext uri="{BB962C8B-B14F-4D97-AF65-F5344CB8AC3E}">
        <p14:creationId xmlns:p14="http://schemas.microsoft.com/office/powerpoint/2010/main" val="939031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29</a:t>
            </a:fld>
            <a:endParaRPr lang="en-US"/>
          </a:p>
        </p:txBody>
      </p:sp>
    </p:spTree>
    <p:extLst>
      <p:ext uri="{BB962C8B-B14F-4D97-AF65-F5344CB8AC3E}">
        <p14:creationId xmlns:p14="http://schemas.microsoft.com/office/powerpoint/2010/main" val="302120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Wealthy countries could afford to do that because of fossil fuels.</a:t>
            </a:r>
            <a:r>
              <a:rPr lang="en-US" baseline="0" dirty="0"/>
              <a:t> 2 problems with that. Depletion and global warming.</a:t>
            </a:r>
            <a:endParaRPr lang="en-US" dirty="0"/>
          </a:p>
          <a:p>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30</a:t>
            </a:fld>
            <a:endParaRPr lang="en-US"/>
          </a:p>
        </p:txBody>
      </p:sp>
    </p:spTree>
    <p:extLst>
      <p:ext uri="{BB962C8B-B14F-4D97-AF65-F5344CB8AC3E}">
        <p14:creationId xmlns:p14="http://schemas.microsoft.com/office/powerpoint/2010/main" val="44614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FA7A3D-D7A2-476B-B033-30ECF94A7748}" type="slidenum">
              <a:rPr lang="en-US" smtClean="0"/>
              <a:t>4</a:t>
            </a:fld>
            <a:endParaRPr lang="en-US"/>
          </a:p>
        </p:txBody>
      </p:sp>
    </p:spTree>
    <p:extLst>
      <p:ext uri="{BB962C8B-B14F-4D97-AF65-F5344CB8AC3E}">
        <p14:creationId xmlns:p14="http://schemas.microsoft.com/office/powerpoint/2010/main" val="922495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maximizing GDP</a:t>
            </a:r>
            <a:r>
              <a:rPr lang="en-US" baseline="0" dirty="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31</a:t>
            </a:fld>
            <a:endParaRPr lang="en-US"/>
          </a:p>
        </p:txBody>
      </p:sp>
    </p:spTree>
    <p:extLst>
      <p:ext uri="{BB962C8B-B14F-4D97-AF65-F5344CB8AC3E}">
        <p14:creationId xmlns:p14="http://schemas.microsoft.com/office/powerpoint/2010/main" val="851981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32</a:t>
            </a:fld>
            <a:endParaRPr lang="en-US"/>
          </a:p>
        </p:txBody>
      </p:sp>
    </p:spTree>
    <p:extLst>
      <p:ext uri="{BB962C8B-B14F-4D97-AF65-F5344CB8AC3E}">
        <p14:creationId xmlns:p14="http://schemas.microsoft.com/office/powerpoint/2010/main" val="4284876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33</a:t>
            </a:fld>
            <a:endParaRPr lang="en-US"/>
          </a:p>
        </p:txBody>
      </p:sp>
    </p:spTree>
    <p:extLst>
      <p:ext uri="{BB962C8B-B14F-4D97-AF65-F5344CB8AC3E}">
        <p14:creationId xmlns:p14="http://schemas.microsoft.com/office/powerpoint/2010/main" val="1912763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Wealthy countries could afford to do that because of fossil fuels.</a:t>
            </a:r>
            <a:r>
              <a:rPr lang="en-US" baseline="0" dirty="0"/>
              <a:t> 2 problems with that. Depletion and global warming.</a:t>
            </a:r>
            <a:endParaRPr lang="en-US" dirty="0"/>
          </a:p>
          <a:p>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34</a:t>
            </a:fld>
            <a:endParaRPr lang="en-US"/>
          </a:p>
        </p:txBody>
      </p:sp>
    </p:spTree>
    <p:extLst>
      <p:ext uri="{BB962C8B-B14F-4D97-AF65-F5344CB8AC3E}">
        <p14:creationId xmlns:p14="http://schemas.microsoft.com/office/powerpoint/2010/main" val="698815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35</a:t>
            </a:fld>
            <a:endParaRPr lang="en-US"/>
          </a:p>
        </p:txBody>
      </p:sp>
    </p:spTree>
    <p:extLst>
      <p:ext uri="{BB962C8B-B14F-4D97-AF65-F5344CB8AC3E}">
        <p14:creationId xmlns:p14="http://schemas.microsoft.com/office/powerpoint/2010/main" val="4202575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36</a:t>
            </a:fld>
            <a:endParaRPr lang="en-US"/>
          </a:p>
        </p:txBody>
      </p:sp>
    </p:spTree>
    <p:extLst>
      <p:ext uri="{BB962C8B-B14F-4D97-AF65-F5344CB8AC3E}">
        <p14:creationId xmlns:p14="http://schemas.microsoft.com/office/powerpoint/2010/main" val="2890179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37</a:t>
            </a:fld>
            <a:endParaRPr lang="en-US"/>
          </a:p>
        </p:txBody>
      </p:sp>
    </p:spTree>
    <p:extLst>
      <p:ext uri="{BB962C8B-B14F-4D97-AF65-F5344CB8AC3E}">
        <p14:creationId xmlns:p14="http://schemas.microsoft.com/office/powerpoint/2010/main" val="341139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38</a:t>
            </a:fld>
            <a:endParaRPr lang="en-US"/>
          </a:p>
        </p:txBody>
      </p:sp>
    </p:spTree>
    <p:extLst>
      <p:ext uri="{BB962C8B-B14F-4D97-AF65-F5344CB8AC3E}">
        <p14:creationId xmlns:p14="http://schemas.microsoft.com/office/powerpoint/2010/main" val="106894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39</a:t>
            </a:fld>
            <a:endParaRPr lang="en-US"/>
          </a:p>
        </p:txBody>
      </p:sp>
    </p:spTree>
    <p:extLst>
      <p:ext uri="{BB962C8B-B14F-4D97-AF65-F5344CB8AC3E}">
        <p14:creationId xmlns:p14="http://schemas.microsoft.com/office/powerpoint/2010/main" val="3574802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40</a:t>
            </a:fld>
            <a:endParaRPr lang="en-US"/>
          </a:p>
        </p:txBody>
      </p:sp>
    </p:spTree>
    <p:extLst>
      <p:ext uri="{BB962C8B-B14F-4D97-AF65-F5344CB8AC3E}">
        <p14:creationId xmlns:p14="http://schemas.microsoft.com/office/powerpoint/2010/main" val="76618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WMO </a:t>
            </a:r>
            <a:r>
              <a:rPr lang="en-US" dirty="0"/>
              <a:t>-</a:t>
            </a:r>
            <a:r>
              <a:rPr lang="hu-HU" dirty="0"/>
              <a:t>1966</a:t>
            </a:r>
            <a:r>
              <a:rPr lang="en-US" dirty="0"/>
              <a:t> create notion for climate phenomena longer than 10 years</a:t>
            </a:r>
          </a:p>
          <a:p>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3"/>
              </a:rPr>
              <a:t>Mann, Bradley &amp; Hughes 1999</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5</a:t>
            </a:fld>
            <a:endParaRPr lang="en-US"/>
          </a:p>
        </p:txBody>
      </p:sp>
    </p:spTree>
    <p:extLst>
      <p:ext uri="{BB962C8B-B14F-4D97-AF65-F5344CB8AC3E}">
        <p14:creationId xmlns:p14="http://schemas.microsoft.com/office/powerpoint/2010/main" val="2657078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41</a:t>
            </a:fld>
            <a:endParaRPr lang="en-US"/>
          </a:p>
        </p:txBody>
      </p:sp>
    </p:spTree>
    <p:extLst>
      <p:ext uri="{BB962C8B-B14F-4D97-AF65-F5344CB8AC3E}">
        <p14:creationId xmlns:p14="http://schemas.microsoft.com/office/powerpoint/2010/main" val="1486746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42</a:t>
            </a:fld>
            <a:endParaRPr lang="en-US"/>
          </a:p>
        </p:txBody>
      </p:sp>
    </p:spTree>
    <p:extLst>
      <p:ext uri="{BB962C8B-B14F-4D97-AF65-F5344CB8AC3E}">
        <p14:creationId xmlns:p14="http://schemas.microsoft.com/office/powerpoint/2010/main" val="2169513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43</a:t>
            </a:fld>
            <a:endParaRPr lang="en-US"/>
          </a:p>
        </p:txBody>
      </p:sp>
    </p:spTree>
    <p:extLst>
      <p:ext uri="{BB962C8B-B14F-4D97-AF65-F5344CB8AC3E}">
        <p14:creationId xmlns:p14="http://schemas.microsoft.com/office/powerpoint/2010/main" val="3692212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Wealthy countries could afford to do that because of fossil fuels.</a:t>
            </a:r>
            <a:r>
              <a:rPr lang="en-US" baseline="0" dirty="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44</a:t>
            </a:fld>
            <a:endParaRPr lang="en-US"/>
          </a:p>
        </p:txBody>
      </p:sp>
    </p:spTree>
    <p:extLst>
      <p:ext uri="{BB962C8B-B14F-4D97-AF65-F5344CB8AC3E}">
        <p14:creationId xmlns:p14="http://schemas.microsoft.com/office/powerpoint/2010/main" val="1131502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Iterations</a:t>
            </a:r>
          </a:p>
        </p:txBody>
      </p:sp>
      <p:sp>
        <p:nvSpPr>
          <p:cNvPr id="4" name="Slide Number Placeholder 3"/>
          <p:cNvSpPr>
            <a:spLocks noGrp="1"/>
          </p:cNvSpPr>
          <p:nvPr>
            <p:ph type="sldNum" sz="quarter" idx="10"/>
          </p:nvPr>
        </p:nvSpPr>
        <p:spPr/>
        <p:txBody>
          <a:bodyPr/>
          <a:lstStyle/>
          <a:p>
            <a:fld id="{89FA7A3D-D7A2-476B-B033-30ECF94A7748}" type="slidenum">
              <a:rPr lang="en-US" smtClean="0"/>
              <a:t>45</a:t>
            </a:fld>
            <a:endParaRPr lang="en-US"/>
          </a:p>
        </p:txBody>
      </p:sp>
    </p:spTree>
    <p:extLst>
      <p:ext uri="{BB962C8B-B14F-4D97-AF65-F5344CB8AC3E}">
        <p14:creationId xmlns:p14="http://schemas.microsoft.com/office/powerpoint/2010/main" val="2917374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plot</a:t>
            </a:r>
          </a:p>
          <a:p>
            <a:r>
              <a:rPr lang="en-US" dirty="0"/>
              <a:t>Coal</a:t>
            </a:r>
          </a:p>
          <a:p>
            <a:r>
              <a:rPr lang="en-US" dirty="0"/>
              <a:t>Gas</a:t>
            </a:r>
          </a:p>
          <a:p>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46</a:t>
            </a:fld>
            <a:endParaRPr lang="en-US"/>
          </a:p>
        </p:txBody>
      </p:sp>
    </p:spTree>
    <p:extLst>
      <p:ext uri="{BB962C8B-B14F-4D97-AF65-F5344CB8AC3E}">
        <p14:creationId xmlns:p14="http://schemas.microsoft.com/office/powerpoint/2010/main" val="13302871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Wealthy countries could afford to do that because of fossil fuels.</a:t>
            </a:r>
            <a:r>
              <a:rPr lang="en-US" baseline="0" dirty="0"/>
              <a:t> 2 problems with that. Depletion and global warming.</a:t>
            </a:r>
            <a:endParaRPr lang="en-US" dirty="0"/>
          </a:p>
          <a:p>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47</a:t>
            </a:fld>
            <a:endParaRPr lang="en-US"/>
          </a:p>
        </p:txBody>
      </p:sp>
    </p:spTree>
    <p:extLst>
      <p:ext uri="{BB962C8B-B14F-4D97-AF65-F5344CB8AC3E}">
        <p14:creationId xmlns:p14="http://schemas.microsoft.com/office/powerpoint/2010/main" val="856926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Garrett Hardin </a:t>
            </a:r>
          </a:p>
        </p:txBody>
      </p:sp>
      <p:sp>
        <p:nvSpPr>
          <p:cNvPr id="4" name="Slide Number Placeholder 3"/>
          <p:cNvSpPr>
            <a:spLocks noGrp="1"/>
          </p:cNvSpPr>
          <p:nvPr>
            <p:ph type="sldNum" sz="quarter" idx="10"/>
          </p:nvPr>
        </p:nvSpPr>
        <p:spPr/>
        <p:txBody>
          <a:bodyPr/>
          <a:lstStyle/>
          <a:p>
            <a:fld id="{89FA7A3D-D7A2-476B-B033-30ECF94A7748}" type="slidenum">
              <a:rPr lang="en-US" smtClean="0"/>
              <a:t>48</a:t>
            </a:fld>
            <a:endParaRPr lang="en-US"/>
          </a:p>
        </p:txBody>
      </p:sp>
    </p:spTree>
    <p:extLst>
      <p:ext uri="{BB962C8B-B14F-4D97-AF65-F5344CB8AC3E}">
        <p14:creationId xmlns:p14="http://schemas.microsoft.com/office/powerpoint/2010/main" val="37036348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p>
          <a:p>
            <a:r>
              <a:rPr lang="en-US" dirty="0"/>
              <a:t>-the organizations</a:t>
            </a:r>
          </a:p>
          <a:p>
            <a:r>
              <a:rPr lang="en-US" dirty="0"/>
              <a:t>-Earth</a:t>
            </a:r>
            <a:r>
              <a:rPr lang="en-US" baseline="0" dirty="0"/>
              <a:t>’s gases are in a delicate balance</a:t>
            </a:r>
          </a:p>
          <a:p>
            <a:r>
              <a:rPr lang="en-US" baseline="0" dirty="0"/>
              <a:t>-emission mostly come from energy</a:t>
            </a:r>
          </a:p>
          <a:p>
            <a:r>
              <a:rPr lang="en-US" baseline="0" dirty="0"/>
              <a:t>-hard to distribute because of trade and past</a:t>
            </a:r>
          </a:p>
          <a:p>
            <a:r>
              <a:rPr lang="en-US" baseline="0" dirty="0"/>
              <a:t>-stranded assets and lock-in effects make it even harder</a:t>
            </a:r>
          </a:p>
          <a:p>
            <a:r>
              <a:rPr lang="en-US" baseline="0" dirty="0"/>
              <a:t>-transitions also take time, especially for renewables</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49</a:t>
            </a:fld>
            <a:endParaRPr lang="en-US"/>
          </a:p>
        </p:txBody>
      </p:sp>
    </p:spTree>
    <p:extLst>
      <p:ext uri="{BB962C8B-B14F-4D97-AF65-F5344CB8AC3E}">
        <p14:creationId xmlns:p14="http://schemas.microsoft.com/office/powerpoint/2010/main" val="3592599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Polynesian sailors have </a:t>
            </a:r>
            <a:r>
              <a:rPr lang="en-US" dirty="0" err="1"/>
              <a:t>rouotinely</a:t>
            </a:r>
            <a:r>
              <a:rPr lang="en-US" dirty="0"/>
              <a:t> navigated</a:t>
            </a:r>
            <a:r>
              <a:rPr lang="en-US" baseline="0" dirty="0"/>
              <a:t> 4000 kilometers, from Tahiti to Hawaii, without any western </a:t>
            </a:r>
            <a:r>
              <a:rPr lang="en-US" baseline="0" dirty="0" err="1"/>
              <a:t>instrments</a:t>
            </a:r>
            <a:r>
              <a:rPr lang="en-US" baseline="0" dirty="0"/>
              <a:t> for survival</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50</a:t>
            </a:fld>
            <a:endParaRPr lang="en-US"/>
          </a:p>
        </p:txBody>
      </p:sp>
    </p:spTree>
    <p:extLst>
      <p:ext uri="{BB962C8B-B14F-4D97-AF65-F5344CB8AC3E}">
        <p14:creationId xmlns:p14="http://schemas.microsoft.com/office/powerpoint/2010/main" val="3425988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Variations in </a:t>
            </a:r>
            <a:r>
              <a:rPr lang="en-US" sz="1200" b="0" i="0" kern="1200" dirty="0">
                <a:solidFill>
                  <a:schemeClr val="tx1"/>
                </a:solidFill>
                <a:effectLst/>
                <a:latin typeface="+mn-lt"/>
                <a:ea typeface="+mn-ea"/>
                <a:cs typeface="+mn-cs"/>
                <a:hlinkClick r:id="rId3"/>
              </a:rPr>
              <a:t>the sun's energy</a:t>
            </a:r>
            <a:r>
              <a:rPr lang="en-US" sz="1200" b="0" i="0" kern="1200" dirty="0">
                <a:solidFill>
                  <a:schemeClr val="tx1"/>
                </a:solidFill>
                <a:effectLst/>
                <a:latin typeface="+mn-lt"/>
                <a:ea typeface="+mn-ea"/>
                <a:cs typeface="+mn-cs"/>
              </a:rPr>
              <a:t> reaching Earth</a:t>
            </a:r>
          </a:p>
          <a:p>
            <a:r>
              <a:rPr lang="en-US" sz="1200" b="0" i="0" kern="1200" dirty="0">
                <a:solidFill>
                  <a:schemeClr val="tx1"/>
                </a:solidFill>
                <a:effectLst/>
                <a:latin typeface="+mn-lt"/>
                <a:ea typeface="+mn-ea"/>
                <a:cs typeface="+mn-cs"/>
              </a:rPr>
              <a:t>Changes in the </a:t>
            </a:r>
            <a:r>
              <a:rPr lang="en-US" sz="1200" b="0" i="0" kern="1200" dirty="0">
                <a:solidFill>
                  <a:schemeClr val="tx1"/>
                </a:solidFill>
                <a:effectLst/>
                <a:latin typeface="+mn-lt"/>
                <a:ea typeface="+mn-ea"/>
                <a:cs typeface="+mn-cs"/>
                <a:hlinkClick r:id="rId4"/>
              </a:rPr>
              <a:t>reflectivity</a:t>
            </a:r>
            <a:r>
              <a:rPr lang="en-US" sz="1200" b="0" i="0" kern="1200" dirty="0">
                <a:solidFill>
                  <a:schemeClr val="tx1"/>
                </a:solidFill>
                <a:effectLst/>
                <a:latin typeface="+mn-lt"/>
                <a:ea typeface="+mn-ea"/>
                <a:cs typeface="+mn-cs"/>
              </a:rPr>
              <a:t> of Earth’s atmosphere and surface</a:t>
            </a:r>
          </a:p>
          <a:p>
            <a:r>
              <a:rPr lang="en-US" sz="1200" b="0" i="0" kern="1200" dirty="0">
                <a:solidFill>
                  <a:schemeClr val="tx1"/>
                </a:solidFill>
                <a:effectLst/>
                <a:latin typeface="+mn-lt"/>
                <a:ea typeface="+mn-ea"/>
                <a:cs typeface="+mn-cs"/>
              </a:rPr>
              <a:t>Changes in the </a:t>
            </a:r>
            <a:r>
              <a:rPr lang="en-US" sz="1200" b="0" i="0" kern="1200" dirty="0">
                <a:solidFill>
                  <a:schemeClr val="tx1"/>
                </a:solidFill>
                <a:effectLst/>
                <a:latin typeface="+mn-lt"/>
                <a:ea typeface="+mn-ea"/>
                <a:cs typeface="+mn-cs"/>
                <a:hlinkClick r:id="rId5"/>
              </a:rPr>
              <a:t>greenhouse effect</a:t>
            </a:r>
            <a:r>
              <a:rPr lang="en-US" sz="1200" b="0" i="0" kern="1200" dirty="0">
                <a:solidFill>
                  <a:schemeClr val="tx1"/>
                </a:solidFill>
                <a:effectLst/>
                <a:latin typeface="+mn-lt"/>
                <a:ea typeface="+mn-ea"/>
                <a:cs typeface="+mn-cs"/>
              </a:rPr>
              <a:t>, which affects the amount of heat retained by Earth’s atmosphere – this is a very delicate balance</a:t>
            </a:r>
          </a:p>
        </p:txBody>
      </p:sp>
      <p:sp>
        <p:nvSpPr>
          <p:cNvPr id="4" name="Slide Number Placeholder 3"/>
          <p:cNvSpPr>
            <a:spLocks noGrp="1"/>
          </p:cNvSpPr>
          <p:nvPr>
            <p:ph type="sldNum" sz="quarter" idx="10"/>
          </p:nvPr>
        </p:nvSpPr>
        <p:spPr/>
        <p:txBody>
          <a:bodyPr/>
          <a:lstStyle/>
          <a:p>
            <a:fld id="{89FA7A3D-D7A2-476B-B033-30ECF94A7748}" type="slidenum">
              <a:rPr lang="en-US" smtClean="0"/>
              <a:t>6</a:t>
            </a:fld>
            <a:endParaRPr lang="en-US"/>
          </a:p>
        </p:txBody>
      </p:sp>
    </p:spTree>
    <p:extLst>
      <p:ext uri="{BB962C8B-B14F-4D97-AF65-F5344CB8AC3E}">
        <p14:creationId xmlns:p14="http://schemas.microsoft.com/office/powerpoint/2010/main" val="827078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ECOFYS, 2010</a:t>
            </a:r>
          </a:p>
        </p:txBody>
      </p:sp>
      <p:sp>
        <p:nvSpPr>
          <p:cNvPr id="4" name="Slide Number Placeholder 3"/>
          <p:cNvSpPr>
            <a:spLocks noGrp="1"/>
          </p:cNvSpPr>
          <p:nvPr>
            <p:ph type="sldNum" sz="quarter" idx="10"/>
          </p:nvPr>
        </p:nvSpPr>
        <p:spPr/>
        <p:txBody>
          <a:bodyPr/>
          <a:lstStyle/>
          <a:p>
            <a:fld id="{89FA7A3D-D7A2-476B-B033-30ECF94A7748}" type="slidenum">
              <a:rPr lang="en-US" smtClean="0"/>
              <a:t>7</a:t>
            </a:fld>
            <a:endParaRPr lang="en-US"/>
          </a:p>
        </p:txBody>
      </p:sp>
    </p:spTree>
    <p:extLst>
      <p:ext uri="{BB962C8B-B14F-4D97-AF65-F5344CB8AC3E}">
        <p14:creationId xmlns:p14="http://schemas.microsoft.com/office/powerpoint/2010/main" val="556453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Emissions distributions is a tricky thing</a:t>
            </a:r>
          </a:p>
          <a:p>
            <a:r>
              <a:rPr lang="en-US" dirty="0"/>
              <a:t>Need to cater for developing countries</a:t>
            </a:r>
          </a:p>
        </p:txBody>
      </p:sp>
      <p:sp>
        <p:nvSpPr>
          <p:cNvPr id="4" name="Slide Number Placeholder 3"/>
          <p:cNvSpPr>
            <a:spLocks noGrp="1"/>
          </p:cNvSpPr>
          <p:nvPr>
            <p:ph type="sldNum" sz="quarter" idx="10"/>
          </p:nvPr>
        </p:nvSpPr>
        <p:spPr/>
        <p:txBody>
          <a:bodyPr/>
          <a:lstStyle/>
          <a:p>
            <a:fld id="{89FA7A3D-D7A2-476B-B033-30ECF94A7748}" type="slidenum">
              <a:rPr lang="en-US" smtClean="0"/>
              <a:t>8</a:t>
            </a:fld>
            <a:endParaRPr lang="en-US"/>
          </a:p>
        </p:txBody>
      </p:sp>
    </p:spTree>
    <p:extLst>
      <p:ext uri="{BB962C8B-B14F-4D97-AF65-F5344CB8AC3E}">
        <p14:creationId xmlns:p14="http://schemas.microsoft.com/office/powerpoint/2010/main" val="1018224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Forster Lloyd</a:t>
            </a:r>
            <a:r>
              <a:rPr lang="en-US" baseline="0" dirty="0"/>
              <a:t>, 1833</a:t>
            </a:r>
            <a:endParaRPr lang="en-US" dirty="0"/>
          </a:p>
          <a:p>
            <a:r>
              <a:rPr lang="en-US" dirty="0"/>
              <a:t>Garett Hardin, 1968, Science, </a:t>
            </a:r>
            <a:r>
              <a:rPr lang="en-US" dirty="0" err="1"/>
              <a:t>ToC</a:t>
            </a:r>
            <a:r>
              <a:rPr lang="en-US" dirty="0"/>
              <a:t> revisited</a:t>
            </a:r>
          </a:p>
        </p:txBody>
      </p:sp>
      <p:sp>
        <p:nvSpPr>
          <p:cNvPr id="4" name="Slide Number Placeholder 3"/>
          <p:cNvSpPr>
            <a:spLocks noGrp="1"/>
          </p:cNvSpPr>
          <p:nvPr>
            <p:ph type="sldNum" sz="quarter" idx="10"/>
          </p:nvPr>
        </p:nvSpPr>
        <p:spPr/>
        <p:txBody>
          <a:bodyPr/>
          <a:lstStyle/>
          <a:p>
            <a:fld id="{89FA7A3D-D7A2-476B-B033-30ECF94A7748}" type="slidenum">
              <a:rPr lang="en-US" smtClean="0"/>
              <a:t>9</a:t>
            </a:fld>
            <a:endParaRPr lang="en-US"/>
          </a:p>
        </p:txBody>
      </p:sp>
    </p:spTree>
    <p:extLst>
      <p:ext uri="{BB962C8B-B14F-4D97-AF65-F5344CB8AC3E}">
        <p14:creationId xmlns:p14="http://schemas.microsoft.com/office/powerpoint/2010/main" val="2359602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you can say that efficiency will save us, costs are dropping</a:t>
            </a:r>
          </a:p>
          <a:p>
            <a:r>
              <a:rPr lang="en-US" dirty="0"/>
              <a:t>Enter: Jevon’s paradox – as things get cheaper, we tend to use more of them</a:t>
            </a:r>
          </a:p>
          <a:p>
            <a:r>
              <a:rPr lang="en-US" dirty="0"/>
              <a:t>Tell LA example of reducing emission</a:t>
            </a:r>
          </a:p>
          <a:p>
            <a:r>
              <a:rPr lang="en-US" dirty="0"/>
              <a:t>Then show example from Delhi</a:t>
            </a:r>
          </a:p>
        </p:txBody>
      </p:sp>
      <p:sp>
        <p:nvSpPr>
          <p:cNvPr id="4" name="Slide Number Placeholder 3"/>
          <p:cNvSpPr>
            <a:spLocks noGrp="1"/>
          </p:cNvSpPr>
          <p:nvPr>
            <p:ph type="sldNum" sz="quarter" idx="10"/>
          </p:nvPr>
        </p:nvSpPr>
        <p:spPr/>
        <p:txBody>
          <a:bodyPr/>
          <a:lstStyle/>
          <a:p>
            <a:fld id="{89FA7A3D-D7A2-476B-B033-30ECF94A7748}" type="slidenum">
              <a:rPr lang="en-US" smtClean="0"/>
              <a:t>10</a:t>
            </a:fld>
            <a:endParaRPr lang="en-US"/>
          </a:p>
        </p:txBody>
      </p:sp>
    </p:spTree>
    <p:extLst>
      <p:ext uri="{BB962C8B-B14F-4D97-AF65-F5344CB8AC3E}">
        <p14:creationId xmlns:p14="http://schemas.microsoft.com/office/powerpoint/2010/main" val="120092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www.csaladen.es/"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3EF80AE-FB18-4C6C-AD35-94A55E7BA7F7}" type="datetimeFigureOut">
              <a:rPr lang="en-US" smtClean="0"/>
              <a:t>3/17/2018</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1788737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EF80AE-FB18-4C6C-AD35-94A55E7BA7F7}"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365702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3EF80AE-FB18-4C6C-AD35-94A55E7BA7F7}" type="datetimeFigureOut">
              <a:rPr lang="en-US" smtClean="0"/>
              <a:t>3/17/2018</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866849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3EF80AE-FB18-4C6C-AD35-94A55E7BA7F7}" type="datetimeFigureOut">
              <a:rPr lang="en-US" smtClean="0"/>
              <a:t>3/17/2018</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1368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3EF80AE-FB18-4C6C-AD35-94A55E7BA7F7}" type="datetimeFigureOut">
              <a:rPr lang="en-US" smtClean="0"/>
              <a:t>3/17/2018</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3613814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3EF80AE-FB18-4C6C-AD35-94A55E7BA7F7}" type="datetimeFigureOut">
              <a:rPr lang="en-US" smtClean="0"/>
              <a:t>3/17/2018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3692961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3EF80AE-FB18-4C6C-AD35-94A55E7BA7F7}" type="datetimeFigureOut">
              <a:rPr lang="en-US" smtClean="0"/>
              <a:t>3/17/2018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4208471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EF80AE-FB18-4C6C-AD35-94A55E7BA7F7}"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717426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3EF80AE-FB18-4C6C-AD35-94A55E7BA7F7}" type="datetimeFigureOut">
              <a:rPr lang="en-US" smtClean="0"/>
              <a:t>3/17/2018</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3992951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3 Picture Column">
    <p:bg>
      <p:bgPr>
        <a:solidFill>
          <a:schemeClr val="bg2">
            <a:lumMod val="10000"/>
          </a:schemeClr>
        </a:solidFill>
        <a:effectLst/>
      </p:bgPr>
    </p:bg>
    <p:spTree>
      <p:nvGrpSpPr>
        <p:cNvPr id="1" name=""/>
        <p:cNvGrpSpPr/>
        <p:nvPr/>
      </p:nvGrpSpPr>
      <p:grpSpPr>
        <a:xfrm>
          <a:off x="0" y="0"/>
          <a:ext cx="0" cy="0"/>
          <a:chOff x="0" y="0"/>
          <a:chExt cx="0" cy="0"/>
        </a:xfrm>
      </p:grpSpPr>
      <p:sp>
        <p:nvSpPr>
          <p:cNvPr id="2" name="Rounded Rectangle 1"/>
          <p:cNvSpPr/>
          <p:nvPr userDrawn="1"/>
        </p:nvSpPr>
        <p:spPr>
          <a:xfrm>
            <a:off x="119922" y="119921"/>
            <a:ext cx="11917180" cy="6565692"/>
          </a:xfrm>
          <a:prstGeom prst="roundRect">
            <a:avLst>
              <a:gd name="adj" fmla="val 3840"/>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5760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EF80AE-FB18-4C6C-AD35-94A55E7BA7F7}" type="datetimeFigureOut">
              <a:rPr lang="en-US" smtClean="0"/>
              <a:t>3/17/2018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E5AFE-EB4C-4B40-A81A-87A35B195E9B}" type="slidenum">
              <a:rPr lang="en-US" smtClean="0"/>
              <a:t>‹#›</a:t>
            </a:fld>
            <a:endParaRPr lang="en-US" dirty="0"/>
          </a:p>
        </p:txBody>
      </p:sp>
    </p:spTree>
    <p:extLst>
      <p:ext uri="{BB962C8B-B14F-4D97-AF65-F5344CB8AC3E}">
        <p14:creationId xmlns:p14="http://schemas.microsoft.com/office/powerpoint/2010/main" val="245973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3EF80AE-FB18-4C6C-AD35-94A55E7BA7F7}" type="datetimeFigureOut">
              <a:rPr lang="en-US" smtClean="0"/>
              <a:t>3/17/2018</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599248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EF80AE-FB18-4C6C-AD35-94A55E7BA7F7}"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177715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EF80AE-FB18-4C6C-AD35-94A55E7BA7F7}" type="datetimeFigureOut">
              <a:rPr lang="en-US" smtClean="0"/>
              <a:t>3/17/2018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678171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EF80AE-FB18-4C6C-AD35-94A55E7BA7F7}" type="datetimeFigureOut">
              <a:rPr lang="en-US" smtClean="0"/>
              <a:t>3/17/2018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1479" y="73502"/>
            <a:ext cx="470687" cy="365125"/>
          </a:xfrm>
        </p:spPr>
        <p:txBody>
          <a:bodyPr/>
          <a:lstStyle>
            <a:lvl1pPr algn="l">
              <a:defRPr sz="1800" b="1">
                <a:solidFill>
                  <a:schemeClr val="accent1">
                    <a:lumMod val="75000"/>
                  </a:schemeClr>
                </a:solidFill>
                <a:latin typeface="Comfortaa" panose="020F0603070200060003" pitchFamily="34" charset="0"/>
              </a:defRPr>
            </a:lvl1pPr>
          </a:lstStyle>
          <a:p>
            <a:fld id="{90AE5AFE-EB4C-4B40-A81A-87A35B195E9B}" type="slidenum">
              <a:rPr lang="en-US" smtClean="0"/>
              <a:pPr/>
              <a:t>‹#›</a:t>
            </a:fld>
            <a:endParaRPr lang="en-US" dirty="0"/>
          </a:p>
        </p:txBody>
      </p:sp>
    </p:spTree>
    <p:extLst>
      <p:ext uri="{BB962C8B-B14F-4D97-AF65-F5344CB8AC3E}">
        <p14:creationId xmlns:p14="http://schemas.microsoft.com/office/powerpoint/2010/main" val="319142132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F80AE-FB18-4C6C-AD35-94A55E7BA7F7}" type="datetimeFigureOut">
              <a:rPr lang="en-US" smtClean="0"/>
              <a:t>3/17/2018</a:t>
            </a:fld>
            <a:endParaRPr lang="en-US"/>
          </a:p>
        </p:txBody>
      </p:sp>
      <p:sp>
        <p:nvSpPr>
          <p:cNvPr id="3" name="Footer Placeholder 2"/>
          <p:cNvSpPr>
            <a:spLocks noGrp="1"/>
          </p:cNvSpPr>
          <p:nvPr>
            <p:ph type="ftr" sz="quarter" idx="11"/>
          </p:nvPr>
        </p:nvSpPr>
        <p:spPr/>
        <p:txBody>
          <a:bodyPr/>
          <a:lstStyle/>
          <a:p>
            <a:endParaRPr lang="en-US"/>
          </a:p>
        </p:txBody>
      </p:sp>
      <p:pic>
        <p:nvPicPr>
          <p:cNvPr id="5" name="Picture 2" descr="Energy Lancaster Logo"/>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7070" r="24879" b="1"/>
          <a:stretch/>
        </p:blipFill>
        <p:spPr bwMode="auto">
          <a:xfrm>
            <a:off x="9250707" y="6172992"/>
            <a:ext cx="2831994" cy="567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Dénes\AppData\Local\Packages\microsoft.windowscommunicationsapps_8wekyb3d8bbwe\AC\Temp\{46ADED6C-33A9-4F5C-98CB-4880C227F6C7}.tmp">
            <a:hlinkClick r:id="rId3"/>
          </p:cNvPr>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79" y="6127438"/>
            <a:ext cx="2591273" cy="667751"/>
          </a:xfrm>
          <a:prstGeom prst="rect">
            <a:avLst/>
          </a:prstGeom>
          <a:noFill/>
          <a:ln>
            <a:noFill/>
          </a:ln>
        </p:spPr>
      </p:pic>
      <p:sp>
        <p:nvSpPr>
          <p:cNvPr id="7" name="Title 1"/>
          <p:cNvSpPr txBox="1">
            <a:spLocks/>
          </p:cNvSpPr>
          <p:nvPr userDrawn="1"/>
        </p:nvSpPr>
        <p:spPr>
          <a:xfrm>
            <a:off x="3502783" y="6061865"/>
            <a:ext cx="5066670" cy="7611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lnSpc>
                <a:spcPct val="120000"/>
              </a:lnSpc>
            </a:pPr>
            <a:r>
              <a:rPr lang="en-US" sz="1600" cap="none" dirty="0">
                <a:latin typeface="Comfortaa" panose="020F0603070200060003" pitchFamily="34" charset="0"/>
              </a:rPr>
              <a:t>visualizing the </a:t>
            </a:r>
            <a:r>
              <a:rPr lang="en-US" sz="1600" b="1" cap="none" dirty="0">
                <a:solidFill>
                  <a:schemeClr val="accent2"/>
                </a:solidFill>
                <a:latin typeface="Comfortaa" panose="020F0603070200060003" pitchFamily="34" charset="0"/>
              </a:rPr>
              <a:t>energy</a:t>
            </a:r>
            <a:r>
              <a:rPr lang="en-US" sz="1600" cap="none" dirty="0">
                <a:latin typeface="Comfortaa" panose="020F0603070200060003" pitchFamily="34" charset="0"/>
              </a:rPr>
              <a:t> transitions of </a:t>
            </a:r>
            <a:br>
              <a:rPr lang="en-US" sz="1600" cap="none" dirty="0">
                <a:latin typeface="Comfortaa" panose="020F0603070200060003" pitchFamily="34" charset="0"/>
              </a:rPr>
            </a:br>
            <a:r>
              <a:rPr lang="en-US" sz="1600" cap="none" dirty="0">
                <a:latin typeface="Comfortaa" panose="020F0603070200060003" pitchFamily="34" charset="0"/>
              </a:rPr>
              <a:t>countries under binding </a:t>
            </a:r>
            <a:r>
              <a:rPr lang="en-US" sz="1600" b="1" cap="none" dirty="0">
                <a:solidFill>
                  <a:schemeClr val="accent2"/>
                </a:solidFill>
                <a:latin typeface="Comfortaa" panose="020F0603070200060003" pitchFamily="34" charset="0"/>
              </a:rPr>
              <a:t>climate</a:t>
            </a:r>
            <a:r>
              <a:rPr lang="en-US" sz="1600" cap="none" dirty="0">
                <a:latin typeface="Comfortaa" panose="020F0603070200060003" pitchFamily="34" charset="0"/>
              </a:rPr>
              <a:t> constraints</a:t>
            </a:r>
          </a:p>
        </p:txBody>
      </p:sp>
      <p:cxnSp>
        <p:nvCxnSpPr>
          <p:cNvPr id="8" name="Straight Connector 7"/>
          <p:cNvCxnSpPr/>
          <p:nvPr userDrawn="1"/>
        </p:nvCxnSpPr>
        <p:spPr>
          <a:xfrm>
            <a:off x="0" y="6061865"/>
            <a:ext cx="12192000" cy="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Slide Number Placeholder 4"/>
          <p:cNvSpPr txBox="1">
            <a:spLocks/>
          </p:cNvSpPr>
          <p:nvPr userDrawn="1"/>
        </p:nvSpPr>
        <p:spPr>
          <a:xfrm>
            <a:off x="71479" y="73502"/>
            <a:ext cx="470687" cy="365125"/>
          </a:xfrm>
          <a:prstGeom prst="rect">
            <a:avLst/>
          </a:prstGeom>
        </p:spPr>
        <p:txBody>
          <a:bodyPr vert="horz" lIns="91440" tIns="45720" rIns="91440" bIns="45720" rtlCol="0" anchor="ctr"/>
          <a:lstStyle>
            <a:defPPr>
              <a:defRPr lang="en-US"/>
            </a:defPPr>
            <a:lvl1pPr marL="0" algn="l" defTabSz="914400" rtl="0" eaLnBrk="1" latinLnBrk="0" hangingPunct="1">
              <a:defRPr sz="1800" b="1" kern="1200">
                <a:solidFill>
                  <a:schemeClr val="accent1">
                    <a:lumMod val="75000"/>
                  </a:schemeClr>
                </a:solidFill>
                <a:latin typeface="Comfortaa" panose="020F06030702000600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0AE5AFE-EB4C-4B40-A81A-87A35B195E9B}" type="slidenum">
              <a:rPr lang="en-US" smtClean="0"/>
              <a:pPr/>
              <a:t>‹#›</a:t>
            </a:fld>
            <a:endParaRPr lang="en-US" dirty="0"/>
          </a:p>
        </p:txBody>
      </p:sp>
    </p:spTree>
    <p:extLst>
      <p:ext uri="{BB962C8B-B14F-4D97-AF65-F5344CB8AC3E}">
        <p14:creationId xmlns:p14="http://schemas.microsoft.com/office/powerpoint/2010/main" val="149348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EF80AE-FB18-4C6C-AD35-94A55E7BA7F7}"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06859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EF80AE-FB18-4C6C-AD35-94A55E7BA7F7}" type="datetimeFigureOut">
              <a:rPr lang="en-US" smtClean="0"/>
              <a:t>3/17/2018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221886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EF80AE-FB18-4C6C-AD35-94A55E7BA7F7}" type="datetimeFigureOut">
              <a:rPr lang="en-US" smtClean="0"/>
              <a:t>3/17/2018</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0AE5AFE-EB4C-4B40-A81A-87A35B195E9B}" type="slidenum">
              <a:rPr lang="en-US" smtClean="0"/>
              <a:t>‹#›</a:t>
            </a:fld>
            <a:endParaRPr lang="en-US"/>
          </a:p>
        </p:txBody>
      </p:sp>
    </p:spTree>
    <p:extLst>
      <p:ext uri="{BB962C8B-B14F-4D97-AF65-F5344CB8AC3E}">
        <p14:creationId xmlns:p14="http://schemas.microsoft.com/office/powerpoint/2010/main" val="2160160511"/>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aladen.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 Id="rId9"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30.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www.csaladen.es/"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www.csaladen.es/"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et.csaladen.es/"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6.gif"/></Relationships>
</file>

<file path=ppt/slides/_rels/slide32.xml.rels><?xml version="1.0" encoding="UTF-8" standalone="yes"?>
<Relationships xmlns="http://schemas.openxmlformats.org/package/2006/relationships"><Relationship Id="rId3" Type="http://schemas.openxmlformats.org/officeDocument/2006/relationships/hyperlink" Target="http://set.csaladen.es/"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runthemodel.com/models/210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hyperlink" Target="http://netset.csaladen.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hyperlink" Target="http://netset.csaladen.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www.csaladen.es/doc/Denes_NETSET_process_diagram.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hyperlink" Target="http://netset.csaladen.es/"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hyperlink" Target="http://www.csaladen.es/doc/Denes_NETSET_process_diagram.pdf"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netset.csaladen.es/"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jpeg"/></Relationships>
</file>

<file path=ppt/slides/_rels/slide49.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2.png"/><Relationship Id="rId18" Type="http://schemas.openxmlformats.org/officeDocument/2006/relationships/image" Target="../media/image84.svg"/><Relationship Id="rId26" Type="http://schemas.openxmlformats.org/officeDocument/2006/relationships/image" Target="../media/image92.svg"/><Relationship Id="rId3" Type="http://schemas.openxmlformats.org/officeDocument/2006/relationships/image" Target="../media/image6.png"/><Relationship Id="rId21" Type="http://schemas.openxmlformats.org/officeDocument/2006/relationships/image" Target="../media/image87.png"/><Relationship Id="rId7" Type="http://schemas.openxmlformats.org/officeDocument/2006/relationships/image" Target="../media/image13.jpeg"/><Relationship Id="rId12" Type="http://schemas.openxmlformats.org/officeDocument/2006/relationships/image" Target="../media/image81.pn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notesSlide" Target="../notesSlides/notesSlide48.xml"/><Relationship Id="rId16" Type="http://schemas.openxmlformats.org/officeDocument/2006/relationships/image" Target="../media/image64.png"/><Relationship Id="rId20" Type="http://schemas.openxmlformats.org/officeDocument/2006/relationships/image" Target="../media/image86.sv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80.png"/><Relationship Id="rId24" Type="http://schemas.openxmlformats.org/officeDocument/2006/relationships/image" Target="../media/image90.svg"/><Relationship Id="rId5" Type="http://schemas.openxmlformats.org/officeDocument/2006/relationships/image" Target="../media/image8.jpeg"/><Relationship Id="rId15" Type="http://schemas.openxmlformats.org/officeDocument/2006/relationships/image" Target="../media/image70.png"/><Relationship Id="rId23" Type="http://schemas.openxmlformats.org/officeDocument/2006/relationships/image" Target="../media/image89.png"/><Relationship Id="rId10" Type="http://schemas.openxmlformats.org/officeDocument/2006/relationships/image" Target="../media/image28.jpeg"/><Relationship Id="rId19" Type="http://schemas.openxmlformats.org/officeDocument/2006/relationships/image" Target="../media/image85.png"/><Relationship Id="rId4" Type="http://schemas.openxmlformats.org/officeDocument/2006/relationships/image" Target="../media/image77.jpeg"/><Relationship Id="rId9" Type="http://schemas.openxmlformats.org/officeDocument/2006/relationships/image" Target="../media/image79.png"/><Relationship Id="rId14" Type="http://schemas.microsoft.com/office/2007/relationships/hdphoto" Target="../media/hdphoto1.wdp"/><Relationship Id="rId22" Type="http://schemas.openxmlformats.org/officeDocument/2006/relationships/image" Target="../media/image88.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51.xml.rels><?xml version="1.0" encoding="UTF-8" standalone="yes"?>
<Relationships xmlns="http://schemas.openxmlformats.org/package/2006/relationships"><Relationship Id="rId3" Type="http://schemas.openxmlformats.org/officeDocument/2006/relationships/hyperlink" Target="http://www.csaladen.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17.jpeg"/><Relationship Id="rId5" Type="http://schemas.openxmlformats.org/officeDocument/2006/relationships/diagramQuickStyle" Target="../diagrams/quickStyle1.xml"/><Relationship Id="rId10" Type="http://schemas.openxmlformats.org/officeDocument/2006/relationships/image" Target="../media/image16.png"/><Relationship Id="rId4" Type="http://schemas.openxmlformats.org/officeDocument/2006/relationships/diagramLayout" Target="../diagrams/layout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51007" y="3449344"/>
            <a:ext cx="3226004" cy="1067051"/>
          </a:xfrm>
        </p:spPr>
        <p:txBody>
          <a:bodyPr>
            <a:normAutofit fontScale="92500" lnSpcReduction="10000"/>
          </a:bodyPr>
          <a:lstStyle/>
          <a:p>
            <a:pPr algn="ctr"/>
            <a:r>
              <a:rPr lang="en-US" dirty="0">
                <a:solidFill>
                  <a:srgbClr val="6A747C"/>
                </a:solidFill>
                <a:latin typeface="Comfortaa" panose="020F0603070200060003" pitchFamily="34" charset="0"/>
              </a:rPr>
              <a:t>Babe</a:t>
            </a:r>
            <a:r>
              <a:rPr lang="ro-RO" sz="2200" dirty="0">
                <a:solidFill>
                  <a:srgbClr val="6A747C"/>
                </a:solidFill>
                <a:latin typeface="Comfortaa" panose="020F0603070200060003" pitchFamily="34" charset="0"/>
              </a:rPr>
              <a:t>ș</a:t>
            </a:r>
            <a:r>
              <a:rPr lang="en-US" dirty="0">
                <a:solidFill>
                  <a:srgbClr val="6A747C"/>
                </a:solidFill>
                <a:latin typeface="Comfortaa" panose="020F0603070200060003" pitchFamily="34" charset="0"/>
              </a:rPr>
              <a:t>-</a:t>
            </a:r>
            <a:r>
              <a:rPr lang="en-US" dirty="0" err="1">
                <a:solidFill>
                  <a:srgbClr val="6A747C"/>
                </a:solidFill>
                <a:latin typeface="Comfortaa" panose="020F0603070200060003" pitchFamily="34" charset="0"/>
              </a:rPr>
              <a:t>Bolyai</a:t>
            </a:r>
            <a:r>
              <a:rPr lang="en-US" dirty="0">
                <a:solidFill>
                  <a:srgbClr val="6A747C"/>
                </a:solidFill>
                <a:latin typeface="Comfortaa" panose="020F0603070200060003" pitchFamily="34" charset="0"/>
              </a:rPr>
              <a:t> University</a:t>
            </a:r>
          </a:p>
          <a:p>
            <a:pPr algn="ctr"/>
            <a:r>
              <a:rPr lang="en-US" b="1" dirty="0">
                <a:solidFill>
                  <a:srgbClr val="6A747C"/>
                </a:solidFill>
                <a:latin typeface="Comfortaa" panose="020F0603070200060003" pitchFamily="34" charset="0"/>
              </a:rPr>
              <a:t>Cluj-Napoca | </a:t>
            </a:r>
            <a:r>
              <a:rPr lang="en-US" b="1" dirty="0" err="1">
                <a:solidFill>
                  <a:srgbClr val="6A747C"/>
                </a:solidFill>
                <a:latin typeface="Comfortaa" panose="020F0603070200060003" pitchFamily="34" charset="0"/>
              </a:rPr>
              <a:t>Kolozsv</a:t>
            </a:r>
            <a:r>
              <a:rPr lang="hu-HU" b="1" dirty="0">
                <a:solidFill>
                  <a:srgbClr val="6A747C"/>
                </a:solidFill>
                <a:latin typeface="Comfortaa" panose="020F0603070200060003" pitchFamily="34" charset="0"/>
              </a:rPr>
              <a:t>ár</a:t>
            </a:r>
            <a:endParaRPr lang="en-US" b="1" dirty="0">
              <a:solidFill>
                <a:srgbClr val="6A747C"/>
              </a:solidFill>
              <a:latin typeface="Comfortaa" panose="020F0603070200060003" pitchFamily="34" charset="0"/>
            </a:endParaRPr>
          </a:p>
          <a:p>
            <a:pPr algn="ctr"/>
            <a:r>
              <a:rPr lang="en-US" dirty="0">
                <a:solidFill>
                  <a:srgbClr val="6A747C"/>
                </a:solidFill>
                <a:latin typeface="Comfortaa" panose="020F0603070200060003" pitchFamily="34" charset="0"/>
              </a:rPr>
              <a:t>17</a:t>
            </a:r>
            <a:r>
              <a:rPr lang="en-US" baseline="30000" dirty="0">
                <a:solidFill>
                  <a:srgbClr val="6A747C"/>
                </a:solidFill>
                <a:latin typeface="Comfortaa" panose="020F0603070200060003" pitchFamily="34" charset="0"/>
              </a:rPr>
              <a:t>th</a:t>
            </a:r>
            <a:r>
              <a:rPr lang="en-US" dirty="0">
                <a:solidFill>
                  <a:srgbClr val="6A747C"/>
                </a:solidFill>
                <a:latin typeface="Comfortaa" panose="020F0603070200060003" pitchFamily="34" charset="0"/>
              </a:rPr>
              <a:t> March 2018</a:t>
            </a:r>
          </a:p>
        </p:txBody>
      </p:sp>
      <p:sp>
        <p:nvSpPr>
          <p:cNvPr id="4" name="Title 1"/>
          <p:cNvSpPr txBox="1">
            <a:spLocks/>
          </p:cNvSpPr>
          <p:nvPr/>
        </p:nvSpPr>
        <p:spPr>
          <a:xfrm>
            <a:off x="-954604" y="1865579"/>
            <a:ext cx="8023159" cy="26551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r">
              <a:lnSpc>
                <a:spcPct val="120000"/>
              </a:lnSpc>
            </a:pPr>
            <a:r>
              <a:rPr lang="en-US" sz="4400" cap="none" dirty="0">
                <a:latin typeface="Comfortaa" panose="020F0603070200060003" pitchFamily="34" charset="0"/>
              </a:rPr>
              <a:t>visualizing the</a:t>
            </a:r>
          </a:p>
          <a:p>
            <a:pPr algn="r">
              <a:lnSpc>
                <a:spcPct val="120000"/>
              </a:lnSpc>
            </a:pPr>
            <a:r>
              <a:rPr lang="en-US" sz="4400" b="1" cap="none" dirty="0">
                <a:solidFill>
                  <a:schemeClr val="accent2"/>
                </a:solidFill>
                <a:latin typeface="Comfortaa" panose="020F0603070200060003" pitchFamily="34" charset="0"/>
              </a:rPr>
              <a:t>energy</a:t>
            </a:r>
            <a:r>
              <a:rPr lang="en-US" sz="4400" cap="none" dirty="0">
                <a:latin typeface="Comfortaa" panose="020F0603070200060003" pitchFamily="34" charset="0"/>
              </a:rPr>
              <a:t> transitions of countries under binding </a:t>
            </a:r>
            <a:r>
              <a:rPr lang="en-US" sz="4400" b="1" cap="none" dirty="0">
                <a:solidFill>
                  <a:schemeClr val="accent2"/>
                </a:solidFill>
                <a:latin typeface="Comfortaa" panose="020F0603070200060003" pitchFamily="34" charset="0"/>
              </a:rPr>
              <a:t>climate</a:t>
            </a:r>
            <a:r>
              <a:rPr lang="en-US" sz="4400" cap="none" dirty="0">
                <a:latin typeface="Comfortaa" panose="020F0603070200060003" pitchFamily="34" charset="0"/>
              </a:rPr>
              <a:t> constraints</a:t>
            </a:r>
          </a:p>
        </p:txBody>
      </p:sp>
      <p:pic>
        <p:nvPicPr>
          <p:cNvPr id="1026" name="Picture 2" descr="Energy Lancaster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070" r="24879" b="1"/>
          <a:stretch/>
        </p:blipFill>
        <p:spPr bwMode="auto">
          <a:xfrm>
            <a:off x="8113390" y="2477129"/>
            <a:ext cx="3701239" cy="7417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Dénes\AppData\Local\Packages\microsoft.windowscommunicationsapps_8wekyb3d8bbwe\AC\Temp\{46ADED6C-33A9-4F5C-98CB-4880C227F6C7}.tmp">
            <a:hlinkClick r:id="rId3"/>
          </p:cNvP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3390" y="1310358"/>
            <a:ext cx="3520668" cy="907249"/>
          </a:xfrm>
          <a:prstGeom prst="rect">
            <a:avLst/>
          </a:prstGeom>
          <a:noFill/>
          <a:ln>
            <a:noFill/>
          </a:ln>
        </p:spPr>
      </p:pic>
      <p:cxnSp>
        <p:nvCxnSpPr>
          <p:cNvPr id="6" name="Straight Connector 5"/>
          <p:cNvCxnSpPr/>
          <p:nvPr/>
        </p:nvCxnSpPr>
        <p:spPr>
          <a:xfrm>
            <a:off x="7590972" y="725715"/>
            <a:ext cx="0" cy="393337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51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BDC218-B842-4054-92A5-F27DBB35C155}"/>
              </a:ext>
            </a:extLst>
          </p:cNvPr>
          <p:cNvPicPr>
            <a:picLocks noChangeAspect="1"/>
          </p:cNvPicPr>
          <p:nvPr/>
        </p:nvPicPr>
        <p:blipFill>
          <a:blip r:embed="rId3"/>
          <a:stretch>
            <a:fillRect/>
          </a:stretch>
        </p:blipFill>
        <p:spPr>
          <a:xfrm>
            <a:off x="4499429" y="801890"/>
            <a:ext cx="7068910" cy="4995066"/>
          </a:xfrm>
          <a:prstGeom prst="rect">
            <a:avLst/>
          </a:prstGeom>
        </p:spPr>
      </p:pic>
      <p:pic>
        <p:nvPicPr>
          <p:cNvPr id="7" name="Picture 6">
            <a:extLst>
              <a:ext uri="{FF2B5EF4-FFF2-40B4-BE49-F238E27FC236}">
                <a16:creationId xmlns:a16="http://schemas.microsoft.com/office/drawing/2014/main" id="{C92007BD-C3F7-4AD1-BA04-8194B1A5C52D}"/>
              </a:ext>
            </a:extLst>
          </p:cNvPr>
          <p:cNvPicPr>
            <a:picLocks noChangeAspect="1"/>
          </p:cNvPicPr>
          <p:nvPr/>
        </p:nvPicPr>
        <p:blipFill>
          <a:blip r:embed="rId4"/>
          <a:stretch>
            <a:fillRect/>
          </a:stretch>
        </p:blipFill>
        <p:spPr>
          <a:xfrm>
            <a:off x="2469367" y="1057920"/>
            <a:ext cx="9220350" cy="4728097"/>
          </a:xfrm>
          <a:prstGeom prst="rect">
            <a:avLst/>
          </a:prstGeom>
        </p:spPr>
      </p:pic>
      <p:sp>
        <p:nvSpPr>
          <p:cNvPr id="21" name="Subtitle 2">
            <a:extLst>
              <a:ext uri="{FF2B5EF4-FFF2-40B4-BE49-F238E27FC236}">
                <a16:creationId xmlns:a16="http://schemas.microsoft.com/office/drawing/2014/main" id="{79DF3381-3AD9-4A1A-B4F4-63DE4BA4DB0B}"/>
              </a:ext>
            </a:extLst>
          </p:cNvPr>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rebound</a:t>
            </a:r>
            <a:endParaRPr lang="en-US" sz="2400" b="1" u="sng"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131296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Image result for high speed t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18" y="1150346"/>
            <a:ext cx="6741475" cy="44913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659490" y="1061426"/>
            <a:ext cx="6177313" cy="4639783"/>
          </a:xfrm>
          <a:prstGeom prst="rect">
            <a:avLst/>
          </a:prstGeom>
          <a:ln>
            <a:noFill/>
          </a:ln>
          <a:effectLst>
            <a:softEdge rad="112500"/>
          </a:effectLst>
        </p:spPr>
      </p:pic>
      <p:pic>
        <p:nvPicPr>
          <p:cNvPr id="9224" name="Picture 8" descr="https://upload.wikimedia.org/wikipedia/commons/7/78/Killingworth-locomotiv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1742" y="1277419"/>
            <a:ext cx="5000625" cy="4267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6" name="Picture 10" descr="https://upload.wikimedia.org/wikipedia/commons/5/51/Wagonwa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8360" y="1068397"/>
            <a:ext cx="6599572" cy="47457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8" name="Picture 12" descr="http://www.voicesofgrandpa.com/wp-content/uploads/2010/07/Two-Horses-Asses-300x22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919" y="1557439"/>
            <a:ext cx="5006882" cy="38219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30" name="Picture 14" descr="http://www.voicesofgrandpa.com/wp-content/uploads/2010/07/Space-Ship.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5245" y="1023081"/>
            <a:ext cx="3057525" cy="47910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32" name="Picture 16" descr="http://www.voicesofgrandpa.com/wp-content/uploads/2010/07/Train-in-a-Tunnel-300x22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7117" y="1666376"/>
            <a:ext cx="4476147" cy="3357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Subtitle 2">
            <a:extLst>
              <a:ext uri="{FF2B5EF4-FFF2-40B4-BE49-F238E27FC236}">
                <a16:creationId xmlns:a16="http://schemas.microsoft.com/office/drawing/2014/main" id="{77197CD6-5998-4AAD-8238-0D86A52B56B7}"/>
              </a:ext>
            </a:extLst>
          </p:cNvPr>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lock-in</a:t>
            </a:r>
            <a:endParaRPr lang="en-US" sz="2400" b="1" u="sng"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285790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220"/>
                                        </p:tgtEl>
                                      </p:cBhvr>
                                    </p:animEffect>
                                    <p:set>
                                      <p:cBhvr>
                                        <p:cTn id="12" dur="1" fill="hold">
                                          <p:stCondLst>
                                            <p:cond delay="499"/>
                                          </p:stCondLst>
                                        </p:cTn>
                                        <p:tgtEl>
                                          <p:spTgt spid="922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224"/>
                                        </p:tgtEl>
                                        <p:attrNameLst>
                                          <p:attrName>style.visibility</p:attrName>
                                        </p:attrNameLst>
                                      </p:cBhvr>
                                      <p:to>
                                        <p:strVal val="visible"/>
                                      </p:to>
                                    </p:set>
                                    <p:animEffect transition="in" filter="fade">
                                      <p:cBhvr>
                                        <p:cTn id="23" dur="500"/>
                                        <p:tgtEl>
                                          <p:spTgt spid="92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224"/>
                                        </p:tgtEl>
                                      </p:cBhvr>
                                    </p:animEffect>
                                    <p:set>
                                      <p:cBhvr>
                                        <p:cTn id="28" dur="1" fill="hold">
                                          <p:stCondLst>
                                            <p:cond delay="499"/>
                                          </p:stCondLst>
                                        </p:cTn>
                                        <p:tgtEl>
                                          <p:spTgt spid="922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9226"/>
                                        </p:tgtEl>
                                        <p:attrNameLst>
                                          <p:attrName>style.visibility</p:attrName>
                                        </p:attrNameLst>
                                      </p:cBhvr>
                                      <p:to>
                                        <p:strVal val="visible"/>
                                      </p:to>
                                    </p:set>
                                    <p:animEffect transition="in" filter="fade">
                                      <p:cBhvr>
                                        <p:cTn id="31" dur="500"/>
                                        <p:tgtEl>
                                          <p:spTgt spid="92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9226"/>
                                        </p:tgtEl>
                                      </p:cBhvr>
                                    </p:animEffect>
                                    <p:set>
                                      <p:cBhvr>
                                        <p:cTn id="36" dur="1" fill="hold">
                                          <p:stCondLst>
                                            <p:cond delay="499"/>
                                          </p:stCondLst>
                                        </p:cTn>
                                        <p:tgtEl>
                                          <p:spTgt spid="9226"/>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9228"/>
                                        </p:tgtEl>
                                        <p:attrNameLst>
                                          <p:attrName>style.visibility</p:attrName>
                                        </p:attrNameLst>
                                      </p:cBhvr>
                                      <p:to>
                                        <p:strVal val="visible"/>
                                      </p:to>
                                    </p:set>
                                    <p:animEffect transition="in" filter="fade">
                                      <p:cBhvr>
                                        <p:cTn id="39" dur="500"/>
                                        <p:tgtEl>
                                          <p:spTgt spid="92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9228"/>
                                        </p:tgtEl>
                                      </p:cBhvr>
                                    </p:animEffect>
                                    <p:set>
                                      <p:cBhvr>
                                        <p:cTn id="44" dur="1" fill="hold">
                                          <p:stCondLst>
                                            <p:cond delay="499"/>
                                          </p:stCondLst>
                                        </p:cTn>
                                        <p:tgtEl>
                                          <p:spTgt spid="9228"/>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9232"/>
                                        </p:tgtEl>
                                        <p:attrNameLst>
                                          <p:attrName>style.visibility</p:attrName>
                                        </p:attrNameLst>
                                      </p:cBhvr>
                                      <p:to>
                                        <p:strVal val="visible"/>
                                      </p:to>
                                    </p:set>
                                    <p:animEffect transition="in" filter="fade">
                                      <p:cBhvr>
                                        <p:cTn id="47" dur="500"/>
                                        <p:tgtEl>
                                          <p:spTgt spid="9232"/>
                                        </p:tgtEl>
                                      </p:cBhvr>
                                    </p:animEffect>
                                  </p:childTnLst>
                                </p:cTn>
                              </p:par>
                              <p:par>
                                <p:cTn id="48" presetID="10" presetClass="entr" presetSubtype="0" fill="hold" nodeType="withEffect">
                                  <p:stCondLst>
                                    <p:cond delay="0"/>
                                  </p:stCondLst>
                                  <p:childTnLst>
                                    <p:set>
                                      <p:cBhvr>
                                        <p:cTn id="49" dur="1" fill="hold">
                                          <p:stCondLst>
                                            <p:cond delay="0"/>
                                          </p:stCondLst>
                                        </p:cTn>
                                        <p:tgtEl>
                                          <p:spTgt spid="9230"/>
                                        </p:tgtEl>
                                        <p:attrNameLst>
                                          <p:attrName>style.visibility</p:attrName>
                                        </p:attrNameLst>
                                      </p:cBhvr>
                                      <p:to>
                                        <p:strVal val="visible"/>
                                      </p:to>
                                    </p:set>
                                    <p:animEffect transition="in" filter="fade">
                                      <p:cBhvr>
                                        <p:cTn id="50" dur="500"/>
                                        <p:tgtEl>
                                          <p:spTgt spid="9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ubtitle 2">
            <a:extLst>
              <a:ext uri="{FF2B5EF4-FFF2-40B4-BE49-F238E27FC236}">
                <a16:creationId xmlns:a16="http://schemas.microsoft.com/office/drawing/2014/main" id="{77197CD6-5998-4AAD-8238-0D86A52B56B7}"/>
              </a:ext>
            </a:extLst>
          </p:cNvPr>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complexity</a:t>
            </a:r>
            <a:endParaRPr lang="en-US" sz="2400" b="1" u="sng" dirty="0">
              <a:solidFill>
                <a:srgbClr val="D15523"/>
              </a:solidFill>
              <a:latin typeface="Comfortaa" panose="020F0603070200060003" pitchFamily="34" charset="0"/>
            </a:endParaRPr>
          </a:p>
        </p:txBody>
      </p:sp>
      <p:sp>
        <p:nvSpPr>
          <p:cNvPr id="10" name="Rectangle 9">
            <a:extLst>
              <a:ext uri="{FF2B5EF4-FFF2-40B4-BE49-F238E27FC236}">
                <a16:creationId xmlns:a16="http://schemas.microsoft.com/office/drawing/2014/main" id="{FD21C621-37C1-4005-9EEA-E9E645A21FDD}"/>
              </a:ext>
            </a:extLst>
          </p:cNvPr>
          <p:cNvSpPr/>
          <p:nvPr/>
        </p:nvSpPr>
        <p:spPr>
          <a:xfrm>
            <a:off x="11090230" y="5538593"/>
            <a:ext cx="976614"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Csala, 2016</a:t>
            </a:r>
            <a:endParaRPr lang="en-US" sz="1200" dirty="0">
              <a:solidFill>
                <a:schemeClr val="bg2">
                  <a:lumMod val="25000"/>
                </a:schemeClr>
              </a:solidFill>
            </a:endParaRPr>
          </a:p>
        </p:txBody>
      </p:sp>
      <p:pic>
        <p:nvPicPr>
          <p:cNvPr id="2" name="Picture 1">
            <a:extLst>
              <a:ext uri="{FF2B5EF4-FFF2-40B4-BE49-F238E27FC236}">
                <a16:creationId xmlns:a16="http://schemas.microsoft.com/office/drawing/2014/main" id="{F2E70712-A2C0-48D3-AB8D-07029E46F9BE}"/>
              </a:ext>
            </a:extLst>
          </p:cNvPr>
          <p:cNvPicPr>
            <a:picLocks noChangeAspect="1"/>
          </p:cNvPicPr>
          <p:nvPr/>
        </p:nvPicPr>
        <p:blipFill>
          <a:blip r:embed="rId3"/>
          <a:stretch>
            <a:fillRect/>
          </a:stretch>
        </p:blipFill>
        <p:spPr>
          <a:xfrm>
            <a:off x="4187893" y="1045025"/>
            <a:ext cx="7334250" cy="4724400"/>
          </a:xfrm>
          <a:prstGeom prst="rect">
            <a:avLst/>
          </a:prstGeom>
        </p:spPr>
      </p:pic>
    </p:spTree>
    <p:extLst>
      <p:ext uri="{BB962C8B-B14F-4D97-AF65-F5344CB8AC3E}">
        <p14:creationId xmlns:p14="http://schemas.microsoft.com/office/powerpoint/2010/main" val="306665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4604" y="1865579"/>
            <a:ext cx="8023159" cy="26551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r">
              <a:lnSpc>
                <a:spcPct val="120000"/>
              </a:lnSpc>
            </a:pPr>
            <a:r>
              <a:rPr lang="en-US" sz="4400" cap="none" dirty="0">
                <a:latin typeface="Comfortaa" panose="020F0603070200060003" pitchFamily="34" charset="0"/>
              </a:rPr>
              <a:t>visualizing the</a:t>
            </a:r>
          </a:p>
          <a:p>
            <a:pPr algn="r">
              <a:lnSpc>
                <a:spcPct val="120000"/>
              </a:lnSpc>
            </a:pPr>
            <a:r>
              <a:rPr lang="en-US" sz="4400" b="1" cap="none" dirty="0">
                <a:solidFill>
                  <a:schemeClr val="accent2"/>
                </a:solidFill>
                <a:latin typeface="Comfortaa" panose="020F0603070200060003" pitchFamily="34" charset="0"/>
              </a:rPr>
              <a:t>energy</a:t>
            </a:r>
            <a:r>
              <a:rPr lang="en-US" sz="4400" cap="none" dirty="0">
                <a:latin typeface="Comfortaa" panose="020F0603070200060003" pitchFamily="34" charset="0"/>
              </a:rPr>
              <a:t> transitions of countries under binding </a:t>
            </a:r>
            <a:r>
              <a:rPr lang="en-US" sz="4400" b="1" cap="none" dirty="0">
                <a:solidFill>
                  <a:schemeClr val="accent2"/>
                </a:solidFill>
                <a:latin typeface="Comfortaa" panose="020F0603070200060003" pitchFamily="34" charset="0"/>
              </a:rPr>
              <a:t>climate</a:t>
            </a:r>
            <a:r>
              <a:rPr lang="en-US" sz="4400" cap="none" dirty="0">
                <a:latin typeface="Comfortaa" panose="020F0603070200060003" pitchFamily="34" charset="0"/>
              </a:rPr>
              <a:t> constraints</a:t>
            </a:r>
          </a:p>
        </p:txBody>
      </p:sp>
      <p:cxnSp>
        <p:nvCxnSpPr>
          <p:cNvPr id="9" name="Straight Connector 8"/>
          <p:cNvCxnSpPr/>
          <p:nvPr/>
        </p:nvCxnSpPr>
        <p:spPr>
          <a:xfrm>
            <a:off x="7590972" y="725715"/>
            <a:ext cx="0" cy="393337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8683814" y="2022605"/>
            <a:ext cx="2373746" cy="1338807"/>
          </a:xfrm>
          <a:prstGeom prst="rect">
            <a:avLst/>
          </a:prstGeom>
          <a:ln>
            <a:noFill/>
          </a:ln>
          <a:effectLst>
            <a:outerShdw blurRad="292100" dist="139700" dir="2700000" algn="tl" rotWithShape="0">
              <a:srgbClr val="333333">
                <a:alpha val="65000"/>
              </a:srgbClr>
            </a:outerShdw>
          </a:effectLst>
        </p:spPr>
      </p:pic>
      <p:sp>
        <p:nvSpPr>
          <p:cNvPr id="13" name="Subtitle 2"/>
          <p:cNvSpPr txBox="1">
            <a:spLocks/>
          </p:cNvSpPr>
          <p:nvPr/>
        </p:nvSpPr>
        <p:spPr>
          <a:xfrm>
            <a:off x="8483474" y="221604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a:solidFill>
                  <a:srgbClr val="D15523"/>
                </a:solidFill>
                <a:latin typeface="Comfortaa" panose="020F0603070200060003" pitchFamily="34" charset="0"/>
              </a:rPr>
              <a:t>energy</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35180418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energy</a:t>
            </a:r>
            <a:endParaRPr lang="en-US" sz="2400" b="1" u="sng" dirty="0">
              <a:solidFill>
                <a:srgbClr val="D15523"/>
              </a:solidFill>
              <a:latin typeface="Comfortaa" panose="020F0603070200060003" pitchFamily="34" charset="0"/>
            </a:endParaRPr>
          </a:p>
        </p:txBody>
      </p:sp>
      <p:sp>
        <p:nvSpPr>
          <p:cNvPr id="5" name="Rectangle 2"/>
          <p:cNvSpPr>
            <a:spLocks noChangeArrowheads="1"/>
          </p:cNvSpPr>
          <p:nvPr/>
        </p:nvSpPr>
        <p:spPr bwMode="auto">
          <a:xfrm>
            <a:off x="5643563" y="191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Subtitle 2"/>
          <p:cNvSpPr txBox="1">
            <a:spLocks/>
          </p:cNvSpPr>
          <p:nvPr/>
        </p:nvSpPr>
        <p:spPr>
          <a:xfrm>
            <a:off x="0" y="5722273"/>
            <a:ext cx="4890362"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a:t>
            </a:r>
            <a:r>
              <a:rPr lang="en-US" sz="1000" dirty="0" err="1">
                <a:latin typeface="Comfortaa" panose="020F0603070200060003" pitchFamily="34" charset="0"/>
              </a:rPr>
              <a:t>Chertow</a:t>
            </a:r>
            <a:r>
              <a:rPr lang="en-US" sz="1000" dirty="0">
                <a:latin typeface="Comfortaa" panose="020F0603070200060003" pitchFamily="34" charset="0"/>
              </a:rPr>
              <a:t>, 2000; Commoner, 1976; Ehrlich and </a:t>
            </a:r>
            <a:r>
              <a:rPr lang="en-US" sz="1000" dirty="0" err="1">
                <a:latin typeface="Comfortaa" panose="020F0603070200060003" pitchFamily="34" charset="0"/>
              </a:rPr>
              <a:t>Holdren</a:t>
            </a:r>
            <a:r>
              <a:rPr lang="en-US" sz="1000" dirty="0">
                <a:latin typeface="Comfortaa" panose="020F0603070200060003" pitchFamily="34" charset="0"/>
              </a:rPr>
              <a:t>, 1972; Kates, 2000)</a:t>
            </a:r>
          </a:p>
        </p:txBody>
      </p:sp>
      <p:sp>
        <p:nvSpPr>
          <p:cNvPr id="8" name="Subtitle 2"/>
          <p:cNvSpPr txBox="1">
            <a:spLocks/>
          </p:cNvSpPr>
          <p:nvPr/>
        </p:nvSpPr>
        <p:spPr>
          <a:xfrm>
            <a:off x="638629" y="720382"/>
            <a:ext cx="10943771" cy="10376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2800" u="sng" dirty="0">
              <a:latin typeface="Comfortaa" panose="020F0603070200060003" pitchFamily="34" charset="0"/>
            </a:endParaRPr>
          </a:p>
          <a:p>
            <a:pPr marL="0" indent="0" algn="ctr">
              <a:lnSpc>
                <a:spcPct val="130000"/>
              </a:lnSpc>
              <a:buNone/>
            </a:pPr>
            <a:r>
              <a:rPr lang="en-US" sz="4800" dirty="0">
                <a:solidFill>
                  <a:srgbClr val="D15523"/>
                </a:solidFill>
                <a:latin typeface="Comfortaa" panose="020F0603070200060003" pitchFamily="34" charset="0"/>
              </a:rPr>
              <a:t>societal emissions modelling through the Kaya Identity (IPAT)</a:t>
            </a:r>
            <a:endParaRPr lang="en-US" sz="4400" dirty="0">
              <a:solidFill>
                <a:srgbClr val="D15523"/>
              </a:solidFill>
              <a:latin typeface="Comfortaa" panose="020F0603070200060003"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2445181" y="3695775"/>
                <a:ext cx="6995886" cy="14754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b="1" i="1" smtClean="0">
                          <a:solidFill>
                            <a:srgbClr val="D15523"/>
                          </a:solidFill>
                          <a:latin typeface="Cambria Math" panose="02040503050406030204" pitchFamily="18" charset="0"/>
                        </a:rPr>
                        <m:t>𝑪</m:t>
                      </m:r>
                      <m:r>
                        <a:rPr lang="en-US" sz="4000" b="1" i="0">
                          <a:solidFill>
                            <a:srgbClr val="D15523"/>
                          </a:solidFill>
                          <a:latin typeface="Cambria Math" panose="02040503050406030204" pitchFamily="18" charset="0"/>
                        </a:rPr>
                        <m:t>=</m:t>
                      </m:r>
                      <m:r>
                        <a:rPr lang="en-US" sz="4000" b="1" i="1">
                          <a:solidFill>
                            <a:srgbClr val="D15523"/>
                          </a:solidFill>
                          <a:latin typeface="Cambria Math" panose="02040503050406030204" pitchFamily="18" charset="0"/>
                        </a:rPr>
                        <m:t>𝑵</m:t>
                      </m:r>
                      <m:d>
                        <m:dPr>
                          <m:begChr m:val=""/>
                          <m:ctrlPr>
                            <a:rPr lang="en-US" sz="4000" b="1" i="1">
                              <a:solidFill>
                                <a:srgbClr val="D15523"/>
                              </a:solidFill>
                              <a:latin typeface="Cambria Math" panose="02040503050406030204" pitchFamily="18" charset="0"/>
                            </a:rPr>
                          </m:ctrlPr>
                        </m:dPr>
                        <m:e>
                          <m:d>
                            <m:dPr>
                              <m:endChr m:val=""/>
                              <m:ctrlPr>
                                <a:rPr lang="en-US" sz="4000" b="1" i="1">
                                  <a:solidFill>
                                    <a:srgbClr val="D15523"/>
                                  </a:solidFill>
                                  <a:latin typeface="Cambria Math" panose="02040503050406030204" pitchFamily="18" charset="0"/>
                                </a:rPr>
                              </m:ctrlPr>
                            </m:dPr>
                            <m:e>
                              <m:f>
                                <m:fPr>
                                  <m:ctrlPr>
                                    <a:rPr lang="en-US" sz="4000" b="1" i="1">
                                      <a:solidFill>
                                        <a:srgbClr val="D15523"/>
                                      </a:solidFill>
                                      <a:latin typeface="Cambria Math" panose="02040503050406030204" pitchFamily="18" charset="0"/>
                                    </a:rPr>
                                  </m:ctrlPr>
                                </m:fPr>
                                <m:num>
                                  <m:r>
                                    <a:rPr lang="en-US" sz="4000" b="1" i="1">
                                      <a:solidFill>
                                        <a:srgbClr val="D15523"/>
                                      </a:solidFill>
                                      <a:latin typeface="Cambria Math" panose="02040503050406030204" pitchFamily="18" charset="0"/>
                                    </a:rPr>
                                    <m:t>𝑮𝑫𝑷</m:t>
                                  </m:r>
                                </m:num>
                                <m:den>
                                  <m:r>
                                    <a:rPr lang="en-US" sz="4000" b="1" i="1">
                                      <a:solidFill>
                                        <a:srgbClr val="D15523"/>
                                      </a:solidFill>
                                      <a:latin typeface="Cambria Math" panose="02040503050406030204" pitchFamily="18" charset="0"/>
                                    </a:rPr>
                                    <m:t>𝑵</m:t>
                                  </m:r>
                                </m:den>
                              </m:f>
                            </m:e>
                          </m:d>
                        </m:e>
                      </m:d>
                      <m:d>
                        <m:dPr>
                          <m:begChr m:val=""/>
                          <m:ctrlPr>
                            <a:rPr lang="en-US" sz="4000" b="1" i="1">
                              <a:solidFill>
                                <a:srgbClr val="D15523"/>
                              </a:solidFill>
                              <a:latin typeface="Cambria Math" panose="02040503050406030204" pitchFamily="18" charset="0"/>
                            </a:rPr>
                          </m:ctrlPr>
                        </m:dPr>
                        <m:e>
                          <m:d>
                            <m:dPr>
                              <m:endChr m:val=""/>
                              <m:ctrlPr>
                                <a:rPr lang="en-US" sz="4000" b="1" i="1">
                                  <a:solidFill>
                                    <a:srgbClr val="D15523"/>
                                  </a:solidFill>
                                  <a:latin typeface="Cambria Math" panose="02040503050406030204" pitchFamily="18" charset="0"/>
                                </a:rPr>
                              </m:ctrlPr>
                            </m:dPr>
                            <m:e>
                              <m:f>
                                <m:fPr>
                                  <m:ctrlPr>
                                    <a:rPr lang="en-US" sz="4000" b="1" i="1">
                                      <a:solidFill>
                                        <a:srgbClr val="D15523"/>
                                      </a:solidFill>
                                      <a:latin typeface="Cambria Math" panose="02040503050406030204" pitchFamily="18" charset="0"/>
                                    </a:rPr>
                                  </m:ctrlPr>
                                </m:fPr>
                                <m:num>
                                  <m:r>
                                    <a:rPr lang="en-US" sz="4000" b="1" i="1">
                                      <a:solidFill>
                                        <a:srgbClr val="D15523"/>
                                      </a:solidFill>
                                      <a:latin typeface="Cambria Math" panose="02040503050406030204" pitchFamily="18" charset="0"/>
                                    </a:rPr>
                                    <m:t>𝑬</m:t>
                                  </m:r>
                                </m:num>
                                <m:den>
                                  <m:r>
                                    <a:rPr lang="en-US" sz="4000" b="1" i="1">
                                      <a:solidFill>
                                        <a:srgbClr val="D15523"/>
                                      </a:solidFill>
                                      <a:latin typeface="Cambria Math" panose="02040503050406030204" pitchFamily="18" charset="0"/>
                                    </a:rPr>
                                    <m:t>𝑮𝑫𝑷</m:t>
                                  </m:r>
                                </m:den>
                              </m:f>
                            </m:e>
                          </m:d>
                        </m:e>
                      </m:d>
                      <m:d>
                        <m:dPr>
                          <m:begChr m:val=""/>
                          <m:ctrlPr>
                            <a:rPr lang="en-US" sz="4000" b="1" i="1">
                              <a:solidFill>
                                <a:srgbClr val="D15523"/>
                              </a:solidFill>
                              <a:latin typeface="Cambria Math" panose="02040503050406030204" pitchFamily="18" charset="0"/>
                            </a:rPr>
                          </m:ctrlPr>
                        </m:dPr>
                        <m:e>
                          <m:d>
                            <m:dPr>
                              <m:endChr m:val=""/>
                              <m:ctrlPr>
                                <a:rPr lang="en-US" sz="4000" b="1" i="1">
                                  <a:solidFill>
                                    <a:srgbClr val="D15523"/>
                                  </a:solidFill>
                                  <a:latin typeface="Cambria Math" panose="02040503050406030204" pitchFamily="18" charset="0"/>
                                </a:rPr>
                              </m:ctrlPr>
                            </m:dPr>
                            <m:e>
                              <m:f>
                                <m:fPr>
                                  <m:ctrlPr>
                                    <a:rPr lang="en-US" sz="4000" b="1" i="1">
                                      <a:solidFill>
                                        <a:srgbClr val="D15523"/>
                                      </a:solidFill>
                                      <a:latin typeface="Cambria Math" panose="02040503050406030204" pitchFamily="18" charset="0"/>
                                    </a:rPr>
                                  </m:ctrlPr>
                                </m:fPr>
                                <m:num>
                                  <m:r>
                                    <a:rPr lang="en-US" sz="4000" b="1" i="1">
                                      <a:solidFill>
                                        <a:srgbClr val="D15523"/>
                                      </a:solidFill>
                                      <a:latin typeface="Cambria Math" panose="02040503050406030204" pitchFamily="18" charset="0"/>
                                    </a:rPr>
                                    <m:t>𝑪</m:t>
                                  </m:r>
                                </m:num>
                                <m:den>
                                  <m:r>
                                    <a:rPr lang="en-US" sz="4000" b="1" i="1">
                                      <a:solidFill>
                                        <a:srgbClr val="D15523"/>
                                      </a:solidFill>
                                      <a:latin typeface="Cambria Math" panose="02040503050406030204" pitchFamily="18" charset="0"/>
                                    </a:rPr>
                                    <m:t>𝑬</m:t>
                                  </m:r>
                                </m:den>
                              </m:f>
                            </m:e>
                          </m:d>
                        </m:e>
                      </m:d>
                      <m:r>
                        <a:rPr lang="en-US" sz="4000" b="1" i="0">
                          <a:solidFill>
                            <a:srgbClr val="D15523"/>
                          </a:solidFill>
                          <a:latin typeface="Cambria Math" panose="02040503050406030204" pitchFamily="18" charset="0"/>
                        </a:rPr>
                        <m:t> </m:t>
                      </m:r>
                    </m:oMath>
                  </m:oMathPara>
                </a14:m>
                <a:endParaRPr lang="en-US" sz="4000" b="1" dirty="0">
                  <a:solidFill>
                    <a:srgbClr val="D15523"/>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445181" y="3695775"/>
                <a:ext cx="6995886" cy="14754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252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energy</a:t>
            </a:r>
            <a:endParaRPr lang="en-US" sz="2400" b="1" u="sng" dirty="0">
              <a:solidFill>
                <a:srgbClr val="D15523"/>
              </a:solidFill>
              <a:latin typeface="Comfortaa" panose="020F0603070200060003" pitchFamily="34" charset="0"/>
            </a:endParaRPr>
          </a:p>
        </p:txBody>
      </p:sp>
      <p:sp>
        <p:nvSpPr>
          <p:cNvPr id="5" name="Rectangle 2"/>
          <p:cNvSpPr>
            <a:spLocks noChangeArrowheads="1"/>
          </p:cNvSpPr>
          <p:nvPr/>
        </p:nvSpPr>
        <p:spPr bwMode="auto">
          <a:xfrm>
            <a:off x="5643563" y="191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Subtitle 2"/>
          <p:cNvSpPr txBox="1">
            <a:spLocks/>
          </p:cNvSpPr>
          <p:nvPr/>
        </p:nvSpPr>
        <p:spPr>
          <a:xfrm>
            <a:off x="0" y="5722273"/>
            <a:ext cx="4890362"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based on open energy and GDP data from World Bank (1990-2010)</a:t>
            </a:r>
          </a:p>
        </p:txBody>
      </p:sp>
      <p:pic>
        <p:nvPicPr>
          <p:cNvPr id="10" name="Picture 9" descr="D:\download.png"/>
          <p:cNvPicPr/>
          <p:nvPr/>
        </p:nvPicPr>
        <p:blipFill>
          <a:blip r:embed="rId3">
            <a:extLst>
              <a:ext uri="{28A0092B-C50C-407E-A947-70E740481C1C}">
                <a14:useLocalDpi xmlns:a14="http://schemas.microsoft.com/office/drawing/2010/main" val="0"/>
              </a:ext>
            </a:extLst>
          </a:blip>
          <a:srcRect/>
          <a:stretch>
            <a:fillRect/>
          </a:stretch>
        </p:blipFill>
        <p:spPr bwMode="auto">
          <a:xfrm>
            <a:off x="274375" y="1748970"/>
            <a:ext cx="11643250" cy="3360060"/>
          </a:xfrm>
          <a:prstGeom prst="rect">
            <a:avLst/>
          </a:prstGeom>
          <a:noFill/>
          <a:ln>
            <a:noFill/>
          </a:ln>
        </p:spPr>
      </p:pic>
      <mc:AlternateContent xmlns:mc="http://schemas.openxmlformats.org/markup-compatibility/2006" xmlns:a14="http://schemas.microsoft.com/office/drawing/2010/main">
        <mc:Choice Requires="a14">
          <p:sp>
            <p:nvSpPr>
              <p:cNvPr id="7" name="Rectangle 6"/>
              <p:cNvSpPr/>
              <p:nvPr/>
            </p:nvSpPr>
            <p:spPr>
              <a:xfrm>
                <a:off x="8668004" y="5077228"/>
                <a:ext cx="3404076" cy="7838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D15523"/>
                          </a:solidFill>
                          <a:latin typeface="Cambria Math" panose="02040503050406030204" pitchFamily="18" charset="0"/>
                        </a:rPr>
                        <m:t>𝑪</m:t>
                      </m:r>
                      <m:r>
                        <a:rPr lang="en-US" sz="2000" b="1" i="0">
                          <a:solidFill>
                            <a:srgbClr val="D15523"/>
                          </a:solidFill>
                          <a:latin typeface="Cambria Math" panose="02040503050406030204" pitchFamily="18" charset="0"/>
                        </a:rPr>
                        <m:t>=</m:t>
                      </m:r>
                      <m:r>
                        <a:rPr lang="en-US" sz="2000" b="1" i="1">
                          <a:solidFill>
                            <a:srgbClr val="D15523"/>
                          </a:solidFill>
                          <a:latin typeface="Cambria Math" panose="02040503050406030204" pitchFamily="18" charset="0"/>
                        </a:rPr>
                        <m:t>𝑵</m:t>
                      </m:r>
                      <m:d>
                        <m:dPr>
                          <m:begChr m:val=""/>
                          <m:ctrlPr>
                            <a:rPr lang="en-US" sz="2000" b="1" i="1">
                              <a:solidFill>
                                <a:srgbClr val="D15523"/>
                              </a:solidFill>
                              <a:latin typeface="Cambria Math" panose="02040503050406030204" pitchFamily="18" charset="0"/>
                            </a:rPr>
                          </m:ctrlPr>
                        </m:dPr>
                        <m:e>
                          <m:d>
                            <m:dPr>
                              <m:endChr m:val=""/>
                              <m:ctrlPr>
                                <a:rPr lang="en-US" sz="2000" b="1" i="1">
                                  <a:solidFill>
                                    <a:srgbClr val="D15523"/>
                                  </a:solidFill>
                                  <a:latin typeface="Cambria Math" panose="02040503050406030204" pitchFamily="18" charset="0"/>
                                </a:rPr>
                              </m:ctrlPr>
                            </m:dPr>
                            <m:e>
                              <m:f>
                                <m:fPr>
                                  <m:ctrlPr>
                                    <a:rPr lang="en-US" sz="2000" b="1" i="1">
                                      <a:solidFill>
                                        <a:srgbClr val="D15523"/>
                                      </a:solidFill>
                                      <a:latin typeface="Cambria Math" panose="02040503050406030204" pitchFamily="18" charset="0"/>
                                    </a:rPr>
                                  </m:ctrlPr>
                                </m:fPr>
                                <m:num>
                                  <m:r>
                                    <a:rPr lang="en-US" sz="2000" b="1" i="1">
                                      <a:solidFill>
                                        <a:srgbClr val="D15523"/>
                                      </a:solidFill>
                                      <a:latin typeface="Cambria Math" panose="02040503050406030204" pitchFamily="18" charset="0"/>
                                    </a:rPr>
                                    <m:t>𝑮𝑫𝑷</m:t>
                                  </m:r>
                                </m:num>
                                <m:den>
                                  <m:r>
                                    <a:rPr lang="en-US" sz="2000" b="1" i="1">
                                      <a:solidFill>
                                        <a:srgbClr val="D15523"/>
                                      </a:solidFill>
                                      <a:latin typeface="Cambria Math" panose="02040503050406030204" pitchFamily="18" charset="0"/>
                                    </a:rPr>
                                    <m:t>𝑵</m:t>
                                  </m:r>
                                </m:den>
                              </m:f>
                            </m:e>
                          </m:d>
                        </m:e>
                      </m:d>
                      <m:d>
                        <m:dPr>
                          <m:begChr m:val=""/>
                          <m:ctrlPr>
                            <a:rPr lang="en-US" sz="2000" b="1" i="1">
                              <a:solidFill>
                                <a:srgbClr val="D15523"/>
                              </a:solidFill>
                              <a:latin typeface="Cambria Math" panose="02040503050406030204" pitchFamily="18" charset="0"/>
                            </a:rPr>
                          </m:ctrlPr>
                        </m:dPr>
                        <m:e>
                          <m:d>
                            <m:dPr>
                              <m:endChr m:val=""/>
                              <m:ctrlPr>
                                <a:rPr lang="en-US" sz="2000" b="1" i="1">
                                  <a:solidFill>
                                    <a:srgbClr val="D15523"/>
                                  </a:solidFill>
                                  <a:latin typeface="Cambria Math" panose="02040503050406030204" pitchFamily="18" charset="0"/>
                                </a:rPr>
                              </m:ctrlPr>
                            </m:dPr>
                            <m:e>
                              <m:f>
                                <m:fPr>
                                  <m:ctrlPr>
                                    <a:rPr lang="en-US" sz="2000" b="1" i="1">
                                      <a:solidFill>
                                        <a:srgbClr val="D15523"/>
                                      </a:solidFill>
                                      <a:latin typeface="Cambria Math" panose="02040503050406030204" pitchFamily="18" charset="0"/>
                                    </a:rPr>
                                  </m:ctrlPr>
                                </m:fPr>
                                <m:num>
                                  <m:r>
                                    <a:rPr lang="en-US" sz="2000" b="1" i="1">
                                      <a:solidFill>
                                        <a:srgbClr val="D15523"/>
                                      </a:solidFill>
                                      <a:latin typeface="Cambria Math" panose="02040503050406030204" pitchFamily="18" charset="0"/>
                                    </a:rPr>
                                    <m:t>𝑬</m:t>
                                  </m:r>
                                </m:num>
                                <m:den>
                                  <m:r>
                                    <a:rPr lang="en-US" sz="2000" b="1" i="1">
                                      <a:solidFill>
                                        <a:srgbClr val="D15523"/>
                                      </a:solidFill>
                                      <a:latin typeface="Cambria Math" panose="02040503050406030204" pitchFamily="18" charset="0"/>
                                    </a:rPr>
                                    <m:t>𝑮𝑫𝑷</m:t>
                                  </m:r>
                                </m:den>
                              </m:f>
                            </m:e>
                          </m:d>
                        </m:e>
                      </m:d>
                      <m:d>
                        <m:dPr>
                          <m:begChr m:val=""/>
                          <m:ctrlPr>
                            <a:rPr lang="en-US" sz="2000" b="1" i="1">
                              <a:solidFill>
                                <a:srgbClr val="D15523"/>
                              </a:solidFill>
                              <a:latin typeface="Cambria Math" panose="02040503050406030204" pitchFamily="18" charset="0"/>
                            </a:rPr>
                          </m:ctrlPr>
                        </m:dPr>
                        <m:e>
                          <m:d>
                            <m:dPr>
                              <m:endChr m:val=""/>
                              <m:ctrlPr>
                                <a:rPr lang="en-US" sz="2000" b="1" i="1">
                                  <a:solidFill>
                                    <a:srgbClr val="D15523"/>
                                  </a:solidFill>
                                  <a:latin typeface="Cambria Math" panose="02040503050406030204" pitchFamily="18" charset="0"/>
                                </a:rPr>
                              </m:ctrlPr>
                            </m:dPr>
                            <m:e>
                              <m:f>
                                <m:fPr>
                                  <m:ctrlPr>
                                    <a:rPr lang="en-US" sz="2000" b="1" i="1">
                                      <a:solidFill>
                                        <a:srgbClr val="D15523"/>
                                      </a:solidFill>
                                      <a:latin typeface="Cambria Math" panose="02040503050406030204" pitchFamily="18" charset="0"/>
                                    </a:rPr>
                                  </m:ctrlPr>
                                </m:fPr>
                                <m:num>
                                  <m:r>
                                    <a:rPr lang="en-US" sz="2000" b="1" i="1">
                                      <a:solidFill>
                                        <a:srgbClr val="D15523"/>
                                      </a:solidFill>
                                      <a:latin typeface="Cambria Math" panose="02040503050406030204" pitchFamily="18" charset="0"/>
                                    </a:rPr>
                                    <m:t>𝑪</m:t>
                                  </m:r>
                                </m:num>
                                <m:den>
                                  <m:r>
                                    <a:rPr lang="en-US" sz="2000" b="1" i="1">
                                      <a:solidFill>
                                        <a:srgbClr val="D15523"/>
                                      </a:solidFill>
                                      <a:latin typeface="Cambria Math" panose="02040503050406030204" pitchFamily="18" charset="0"/>
                                    </a:rPr>
                                    <m:t>𝑬</m:t>
                                  </m:r>
                                </m:den>
                              </m:f>
                            </m:e>
                          </m:d>
                        </m:e>
                      </m:d>
                      <m:r>
                        <a:rPr lang="en-US" sz="2000" b="1" i="0">
                          <a:solidFill>
                            <a:srgbClr val="D15523"/>
                          </a:solidFill>
                          <a:latin typeface="Cambria Math" panose="02040503050406030204" pitchFamily="18" charset="0"/>
                        </a:rPr>
                        <m:t> </m:t>
                      </m:r>
                    </m:oMath>
                  </m:oMathPara>
                </a14:m>
                <a:endParaRPr lang="en-US" sz="2000" b="1" dirty="0">
                  <a:solidFill>
                    <a:srgbClr val="D15523"/>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8668004" y="5077228"/>
                <a:ext cx="3404076" cy="78386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9506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energy</a:t>
            </a:r>
            <a:endParaRPr lang="en-US" sz="2400" b="1" u="sng" dirty="0">
              <a:solidFill>
                <a:srgbClr val="D15523"/>
              </a:solidFill>
              <a:latin typeface="Comfortaa" panose="020F0603070200060003" pitchFamily="34" charset="0"/>
            </a:endParaRPr>
          </a:p>
        </p:txBody>
      </p:sp>
      <p:sp>
        <p:nvSpPr>
          <p:cNvPr id="5" name="Rectangle 2"/>
          <p:cNvSpPr>
            <a:spLocks noChangeArrowheads="1"/>
          </p:cNvSpPr>
          <p:nvPr/>
        </p:nvSpPr>
        <p:spPr bwMode="auto">
          <a:xfrm>
            <a:off x="5643563" y="191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Subtitle 2"/>
          <p:cNvSpPr txBox="1">
            <a:spLocks/>
          </p:cNvSpPr>
          <p:nvPr/>
        </p:nvSpPr>
        <p:spPr>
          <a:xfrm>
            <a:off x="0" y="5722273"/>
            <a:ext cx="4890362"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based on open energy and GDP data from World Bank (2010-2015)</a:t>
            </a:r>
          </a:p>
        </p:txBody>
      </p:sp>
      <p:sp>
        <p:nvSpPr>
          <p:cNvPr id="8" name="Subtitle 2"/>
          <p:cNvSpPr txBox="1">
            <a:spLocks/>
          </p:cNvSpPr>
          <p:nvPr/>
        </p:nvSpPr>
        <p:spPr>
          <a:xfrm>
            <a:off x="0" y="2764731"/>
            <a:ext cx="4890362" cy="10376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lnSpc>
                <a:spcPct val="130000"/>
              </a:lnSpc>
              <a:buNone/>
            </a:pPr>
            <a:r>
              <a:rPr lang="en-US" sz="6600" dirty="0">
                <a:solidFill>
                  <a:srgbClr val="D15523"/>
                </a:solidFill>
                <a:latin typeface="Comfortaa" panose="020F0603070200060003" pitchFamily="34" charset="0"/>
              </a:rPr>
              <a:t>~ 2300 W</a:t>
            </a:r>
            <a:endParaRPr lang="en-US" sz="6000" dirty="0">
              <a:solidFill>
                <a:srgbClr val="D15523"/>
              </a:solidFill>
              <a:latin typeface="Comfortaa" panose="020F0603070200060003" pitchFamily="34" charset="0"/>
            </a:endParaRPr>
          </a:p>
        </p:txBody>
      </p:sp>
      <p:pic>
        <p:nvPicPr>
          <p:cNvPr id="12" name="Picture 11" descr="D:\download (1).png"/>
          <p:cNvPicPr/>
          <p:nvPr/>
        </p:nvPicPr>
        <p:blipFill>
          <a:blip r:embed="rId3">
            <a:extLst>
              <a:ext uri="{28A0092B-C50C-407E-A947-70E740481C1C}">
                <a14:useLocalDpi xmlns:a14="http://schemas.microsoft.com/office/drawing/2010/main" val="0"/>
              </a:ext>
            </a:extLst>
          </a:blip>
          <a:srcRect/>
          <a:stretch>
            <a:fillRect/>
          </a:stretch>
        </p:blipFill>
        <p:spPr bwMode="auto">
          <a:xfrm>
            <a:off x="5643563" y="1340049"/>
            <a:ext cx="6448200" cy="4547324"/>
          </a:xfrm>
          <a:prstGeom prst="rect">
            <a:avLst/>
          </a:prstGeom>
          <a:noFill/>
          <a:ln>
            <a:noFill/>
          </a:ln>
        </p:spPr>
      </p:pic>
    </p:spTree>
    <p:extLst>
      <p:ext uri="{BB962C8B-B14F-4D97-AF65-F5344CB8AC3E}">
        <p14:creationId xmlns:p14="http://schemas.microsoft.com/office/powerpoint/2010/main" val="100628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energy</a:t>
            </a:r>
            <a:endParaRPr lang="en-US" sz="2400" b="1" u="sng" dirty="0">
              <a:solidFill>
                <a:srgbClr val="D15523"/>
              </a:solidFill>
              <a:latin typeface="Comfortaa" panose="020F0603070200060003" pitchFamily="34" charset="0"/>
            </a:endParaRPr>
          </a:p>
        </p:txBody>
      </p:sp>
      <p:sp>
        <p:nvSpPr>
          <p:cNvPr id="5" name="Rectangle 2"/>
          <p:cNvSpPr>
            <a:spLocks noChangeArrowheads="1"/>
          </p:cNvSpPr>
          <p:nvPr/>
        </p:nvSpPr>
        <p:spPr bwMode="auto">
          <a:xfrm>
            <a:off x="5643563" y="191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Subtitle 2"/>
          <p:cNvSpPr txBox="1">
            <a:spLocks/>
          </p:cNvSpPr>
          <p:nvPr/>
        </p:nvSpPr>
        <p:spPr>
          <a:xfrm>
            <a:off x="0" y="5722273"/>
            <a:ext cx="4890362"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based on </a:t>
            </a:r>
            <a:r>
              <a:rPr lang="en-US" sz="1000" dirty="0" err="1">
                <a:latin typeface="Comfortaa" panose="020F0603070200060003" pitchFamily="34" charset="0"/>
              </a:rPr>
              <a:t>Marechal</a:t>
            </a:r>
            <a:r>
              <a:rPr lang="en-US" sz="1000" dirty="0">
                <a:latin typeface="Comfortaa" panose="020F0603070200060003" pitchFamily="34" charset="0"/>
              </a:rPr>
              <a:t> et al. (2005)</a:t>
            </a:r>
          </a:p>
        </p:txBody>
      </p:sp>
      <p:pic>
        <p:nvPicPr>
          <p:cNvPr id="10" name="Picture 9" descr="D:\download (2).png"/>
          <p:cNvPicPr/>
          <p:nvPr/>
        </p:nvPicPr>
        <p:blipFill>
          <a:blip r:embed="rId3">
            <a:extLst>
              <a:ext uri="{28A0092B-C50C-407E-A947-70E740481C1C}">
                <a14:useLocalDpi xmlns:a14="http://schemas.microsoft.com/office/drawing/2010/main" val="0"/>
              </a:ext>
            </a:extLst>
          </a:blip>
          <a:srcRect/>
          <a:stretch>
            <a:fillRect/>
          </a:stretch>
        </p:blipFill>
        <p:spPr bwMode="auto">
          <a:xfrm>
            <a:off x="264642" y="1422399"/>
            <a:ext cx="11662716" cy="4158342"/>
          </a:xfrm>
          <a:prstGeom prst="rect">
            <a:avLst/>
          </a:prstGeom>
          <a:noFill/>
          <a:ln>
            <a:noFill/>
          </a:ln>
        </p:spPr>
      </p:pic>
    </p:spTree>
    <p:extLst>
      <p:ext uri="{BB962C8B-B14F-4D97-AF65-F5344CB8AC3E}">
        <p14:creationId xmlns:p14="http://schemas.microsoft.com/office/powerpoint/2010/main" val="288886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energy</a:t>
            </a:r>
            <a:endParaRPr lang="en-US" sz="2400" b="1" u="sng" dirty="0">
              <a:solidFill>
                <a:srgbClr val="D15523"/>
              </a:solidFill>
              <a:latin typeface="Comfortaa" panose="020F0603070200060003" pitchFamily="34" charset="0"/>
            </a:endParaRPr>
          </a:p>
        </p:txBody>
      </p:sp>
      <p:sp>
        <p:nvSpPr>
          <p:cNvPr id="5" name="Rectangle 2"/>
          <p:cNvSpPr>
            <a:spLocks noChangeArrowheads="1"/>
          </p:cNvSpPr>
          <p:nvPr/>
        </p:nvSpPr>
        <p:spPr bwMode="auto">
          <a:xfrm>
            <a:off x="5643563" y="191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Subtitle 2"/>
          <p:cNvSpPr txBox="1">
            <a:spLocks/>
          </p:cNvSpPr>
          <p:nvPr/>
        </p:nvSpPr>
        <p:spPr>
          <a:xfrm>
            <a:off x="-1" y="5722273"/>
            <a:ext cx="6531429" cy="2942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data source: WDI, years: 2000-2015, own assumptions and calculations for 2100</a:t>
            </a:r>
          </a:p>
        </p:txBody>
      </p:sp>
      <p:pic>
        <p:nvPicPr>
          <p:cNvPr id="7" name="Picture 6" descr="D:\download (7).png"/>
          <p:cNvPicPr/>
          <p:nvPr/>
        </p:nvPicPr>
        <p:blipFill>
          <a:blip r:embed="rId3">
            <a:extLst>
              <a:ext uri="{28A0092B-C50C-407E-A947-70E740481C1C}">
                <a14:useLocalDpi xmlns:a14="http://schemas.microsoft.com/office/drawing/2010/main" val="0"/>
              </a:ext>
            </a:extLst>
          </a:blip>
          <a:srcRect/>
          <a:stretch>
            <a:fillRect/>
          </a:stretch>
        </p:blipFill>
        <p:spPr bwMode="auto">
          <a:xfrm>
            <a:off x="5859977" y="1497171"/>
            <a:ext cx="5995701" cy="3971992"/>
          </a:xfrm>
          <a:prstGeom prst="rect">
            <a:avLst/>
          </a:prstGeom>
          <a:noFill/>
          <a:ln>
            <a:noFill/>
          </a:ln>
        </p:spPr>
      </p:pic>
      <p:pic>
        <p:nvPicPr>
          <p:cNvPr id="8" name="Picture 7" descr="D:\download (8).png"/>
          <p:cNvPicPr/>
          <p:nvPr/>
        </p:nvPicPr>
        <p:blipFill>
          <a:blip r:embed="rId4">
            <a:extLst>
              <a:ext uri="{28A0092B-C50C-407E-A947-70E740481C1C}">
                <a14:useLocalDpi xmlns:a14="http://schemas.microsoft.com/office/drawing/2010/main" val="0"/>
              </a:ext>
            </a:extLst>
          </a:blip>
          <a:srcRect/>
          <a:stretch>
            <a:fillRect/>
          </a:stretch>
        </p:blipFill>
        <p:spPr bwMode="auto">
          <a:xfrm>
            <a:off x="306966" y="1497171"/>
            <a:ext cx="5286448" cy="4098833"/>
          </a:xfrm>
          <a:prstGeom prst="rect">
            <a:avLst/>
          </a:prstGeom>
          <a:noFill/>
          <a:ln>
            <a:noFill/>
          </a:ln>
        </p:spPr>
      </p:pic>
    </p:spTree>
    <p:extLst>
      <p:ext uri="{BB962C8B-B14F-4D97-AF65-F5344CB8AC3E}">
        <p14:creationId xmlns:p14="http://schemas.microsoft.com/office/powerpoint/2010/main" val="223337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righ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climate</a:t>
            </a:r>
            <a:endParaRPr lang="en-US" sz="2400" b="1" u="sng" dirty="0">
              <a:solidFill>
                <a:srgbClr val="D15523"/>
              </a:solidFill>
              <a:latin typeface="Comfortaa" panose="020F0603070200060003" pitchFamily="34" charset="0"/>
            </a:endParaRPr>
          </a:p>
        </p:txBody>
      </p:sp>
      <p:sp>
        <p:nvSpPr>
          <p:cNvPr id="5" name="Rectangle 2"/>
          <p:cNvSpPr>
            <a:spLocks noChangeArrowheads="1"/>
          </p:cNvSpPr>
          <p:nvPr/>
        </p:nvSpPr>
        <p:spPr bwMode="auto">
          <a:xfrm>
            <a:off x="5643563" y="191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Subtitle 2"/>
          <p:cNvSpPr txBox="1">
            <a:spLocks/>
          </p:cNvSpPr>
          <p:nvPr/>
        </p:nvSpPr>
        <p:spPr>
          <a:xfrm>
            <a:off x="0" y="5722273"/>
            <a:ext cx="4890362"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IPCC AR5 WGII (2014)</a:t>
            </a:r>
          </a:p>
        </p:txBody>
      </p:sp>
      <p:pic>
        <p:nvPicPr>
          <p:cNvPr id="3" name="Picture 2"/>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794870" y="1595836"/>
            <a:ext cx="1371600" cy="1371600"/>
          </a:xfrm>
          <a:prstGeom prst="rect">
            <a:avLst/>
          </a:prstGeom>
        </p:spPr>
      </p:pic>
      <p:pic>
        <p:nvPicPr>
          <p:cNvPr id="4" name="Picture 3"/>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069506" y="1546268"/>
            <a:ext cx="1144154" cy="1144154"/>
          </a:xfrm>
          <a:prstGeom prst="rect">
            <a:avLst/>
          </a:prstGeom>
        </p:spPr>
      </p:pic>
      <p:pic>
        <p:nvPicPr>
          <p:cNvPr id="6" name="Picture 5"/>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61598" y="2989583"/>
            <a:ext cx="1371600" cy="1371600"/>
          </a:xfrm>
          <a:prstGeom prst="rect">
            <a:avLst/>
          </a:prstGeom>
        </p:spPr>
      </p:pic>
      <p:pic>
        <p:nvPicPr>
          <p:cNvPr id="7" name="Picture 6"/>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042990" y="3625975"/>
            <a:ext cx="1144154" cy="1144154"/>
          </a:xfrm>
          <a:prstGeom prst="rect">
            <a:avLst/>
          </a:prstGeom>
        </p:spPr>
      </p:pic>
      <p:pic>
        <p:nvPicPr>
          <p:cNvPr id="13" name="Picture 12"/>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163808" y="2762137"/>
            <a:ext cx="1371600" cy="1371600"/>
          </a:xfrm>
          <a:prstGeom prst="rect">
            <a:avLst/>
          </a:prstGeom>
        </p:spPr>
      </p:pic>
      <p:pic>
        <p:nvPicPr>
          <p:cNvPr id="14" name="Picture 13"/>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48149" y="4094149"/>
            <a:ext cx="1371600" cy="1371600"/>
          </a:xfrm>
          <a:prstGeom prst="rect">
            <a:avLst/>
          </a:prstGeom>
        </p:spPr>
      </p:pic>
      <p:pic>
        <p:nvPicPr>
          <p:cNvPr id="15" name="Picture 14"/>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976623" y="4000256"/>
            <a:ext cx="1371600" cy="1371600"/>
          </a:xfrm>
          <a:prstGeom prst="rect">
            <a:avLst/>
          </a:prstGeom>
        </p:spPr>
      </p:pic>
      <p:pic>
        <p:nvPicPr>
          <p:cNvPr id="16" name="Picture 15"/>
          <p:cNvPicPr>
            <a:picLocks noChangeAspect="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042990" y="2538605"/>
            <a:ext cx="1144154" cy="1144154"/>
          </a:xfrm>
          <a:prstGeom prst="rect">
            <a:avLst/>
          </a:prstGeom>
        </p:spPr>
      </p:pic>
      <p:pic>
        <p:nvPicPr>
          <p:cNvPr id="17" name="Picture 16"/>
          <p:cNvPicPr>
            <a:picLocks noChangeAspect="1"/>
          </p:cNvPicPr>
          <p:nvPr/>
        </p:nvPicPr>
        <p:blipFill>
          <a:blip r:embed="rId11">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92291" y="1748195"/>
            <a:ext cx="1371600" cy="1371600"/>
          </a:xfrm>
          <a:prstGeom prst="rect">
            <a:avLst/>
          </a:prstGeom>
        </p:spPr>
      </p:pic>
      <p:pic>
        <p:nvPicPr>
          <p:cNvPr id="18" name="Picture 17"/>
          <p:cNvPicPr>
            <a:picLocks noChangeAspect="1"/>
          </p:cNvPicPr>
          <p:nvPr/>
        </p:nvPicPr>
        <p:blipFill>
          <a:blip r:embed="rId1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94993" y="1575879"/>
            <a:ext cx="1371600" cy="1371600"/>
          </a:xfrm>
          <a:prstGeom prst="rect">
            <a:avLst/>
          </a:prstGeom>
        </p:spPr>
      </p:pic>
      <p:sp>
        <p:nvSpPr>
          <p:cNvPr id="20" name="Subtitle 2"/>
          <p:cNvSpPr txBox="1">
            <a:spLocks/>
          </p:cNvSpPr>
          <p:nvPr/>
        </p:nvSpPr>
        <p:spPr>
          <a:xfrm>
            <a:off x="6960072" y="1390537"/>
            <a:ext cx="3417520" cy="10376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6600" dirty="0">
                <a:solidFill>
                  <a:srgbClr val="D15523"/>
                </a:solidFill>
                <a:latin typeface="Comfortaa" panose="020F0603070200060003" pitchFamily="34" charset="0"/>
              </a:rPr>
              <a:t>1000 </a:t>
            </a:r>
            <a:endParaRPr lang="en-US" sz="6000" dirty="0">
              <a:solidFill>
                <a:srgbClr val="D15523"/>
              </a:solidFill>
              <a:latin typeface="Comfortaa" panose="020F0603070200060003" pitchFamily="34" charset="0"/>
            </a:endParaRPr>
          </a:p>
        </p:txBody>
      </p:sp>
      <p:sp>
        <p:nvSpPr>
          <p:cNvPr id="22" name="Subtitle 2"/>
          <p:cNvSpPr txBox="1">
            <a:spLocks/>
          </p:cNvSpPr>
          <p:nvPr/>
        </p:nvSpPr>
        <p:spPr>
          <a:xfrm>
            <a:off x="6960072" y="3546425"/>
            <a:ext cx="3417520" cy="10376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6600" dirty="0">
                <a:solidFill>
                  <a:srgbClr val="D15523"/>
                </a:solidFill>
                <a:latin typeface="Comfortaa" panose="020F0603070200060003" pitchFamily="34" charset="0"/>
              </a:rPr>
              <a:t>600</a:t>
            </a:r>
            <a:endParaRPr lang="en-US" sz="6000" dirty="0">
              <a:solidFill>
                <a:srgbClr val="D15523"/>
              </a:solidFill>
              <a:latin typeface="Comfortaa" panose="020F0603070200060003" pitchFamily="34" charset="0"/>
            </a:endParaRPr>
          </a:p>
        </p:txBody>
      </p:sp>
      <p:sp>
        <p:nvSpPr>
          <p:cNvPr id="23" name="Subtitle 2"/>
          <p:cNvSpPr txBox="1">
            <a:spLocks/>
          </p:cNvSpPr>
          <p:nvPr/>
        </p:nvSpPr>
        <p:spPr>
          <a:xfrm>
            <a:off x="6960072" y="2442288"/>
            <a:ext cx="3417520" cy="10376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6600" dirty="0">
                <a:solidFill>
                  <a:srgbClr val="D15523"/>
                </a:solidFill>
                <a:latin typeface="Comfortaa" panose="020F0603070200060003" pitchFamily="34" charset="0"/>
              </a:rPr>
              <a:t>900 </a:t>
            </a:r>
            <a:endParaRPr lang="en-US" sz="6000" dirty="0">
              <a:solidFill>
                <a:srgbClr val="D15523"/>
              </a:solidFill>
              <a:latin typeface="Comfortaa" panose="020F0603070200060003" pitchFamily="34" charset="0"/>
            </a:endParaRPr>
          </a:p>
        </p:txBody>
      </p:sp>
      <p:sp>
        <p:nvSpPr>
          <p:cNvPr id="25" name="Subtitle 2"/>
          <p:cNvSpPr txBox="1">
            <a:spLocks/>
          </p:cNvSpPr>
          <p:nvPr/>
        </p:nvSpPr>
        <p:spPr>
          <a:xfrm rot="5400000">
            <a:off x="8611090" y="2724882"/>
            <a:ext cx="3052830" cy="10376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3600" dirty="0">
                <a:solidFill>
                  <a:srgbClr val="D15523"/>
                </a:solidFill>
                <a:latin typeface="Comfortaa" panose="020F0603070200060003" pitchFamily="34" charset="0"/>
              </a:rPr>
              <a:t>gCO</a:t>
            </a:r>
            <a:r>
              <a:rPr lang="en-US" sz="3600" baseline="-25000" dirty="0">
                <a:solidFill>
                  <a:srgbClr val="D15523"/>
                </a:solidFill>
                <a:latin typeface="Comfortaa" panose="020F0603070200060003" pitchFamily="34" charset="0"/>
              </a:rPr>
              <a:t>2</a:t>
            </a:r>
            <a:r>
              <a:rPr lang="en-US" sz="3600" dirty="0">
                <a:solidFill>
                  <a:srgbClr val="D15523"/>
                </a:solidFill>
                <a:latin typeface="Comfortaa" panose="020F0603070200060003" pitchFamily="34" charset="0"/>
              </a:rPr>
              <a:t>e/</a:t>
            </a:r>
            <a:r>
              <a:rPr lang="en-US" sz="3600" dirty="0" err="1">
                <a:solidFill>
                  <a:srgbClr val="D15523"/>
                </a:solidFill>
                <a:latin typeface="Comfortaa" panose="020F0603070200060003" pitchFamily="34" charset="0"/>
              </a:rPr>
              <a:t>kWh</a:t>
            </a:r>
            <a:r>
              <a:rPr lang="en-US" sz="3600" baseline="-25000" dirty="0" err="1">
                <a:solidFill>
                  <a:srgbClr val="D15523"/>
                </a:solidFill>
                <a:latin typeface="Comfortaa" panose="020F0603070200060003" pitchFamily="34" charset="0"/>
              </a:rPr>
              <a:t>e</a:t>
            </a:r>
            <a:endParaRPr lang="en-US" sz="3200" baseline="-25000" dirty="0">
              <a:solidFill>
                <a:srgbClr val="D15523"/>
              </a:solidFill>
              <a:latin typeface="Comfortaa" panose="020F0603070200060003" pitchFamily="34" charset="0"/>
            </a:endParaRPr>
          </a:p>
        </p:txBody>
      </p:sp>
      <p:sp>
        <p:nvSpPr>
          <p:cNvPr id="26" name="Subtitle 2"/>
          <p:cNvSpPr txBox="1">
            <a:spLocks/>
          </p:cNvSpPr>
          <p:nvPr/>
        </p:nvSpPr>
        <p:spPr>
          <a:xfrm>
            <a:off x="2695169" y="2711202"/>
            <a:ext cx="3417520" cy="10376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6600" dirty="0">
                <a:solidFill>
                  <a:srgbClr val="D15523"/>
                </a:solidFill>
                <a:latin typeface="Comfortaa" panose="020F0603070200060003" pitchFamily="34" charset="0"/>
              </a:rPr>
              <a:t>&lt;50 </a:t>
            </a:r>
            <a:endParaRPr lang="en-US" sz="6000" dirty="0">
              <a:solidFill>
                <a:srgbClr val="D15523"/>
              </a:solidFill>
              <a:latin typeface="Comfortaa" panose="020F0603070200060003" pitchFamily="34" charset="0"/>
            </a:endParaRPr>
          </a:p>
        </p:txBody>
      </p:sp>
      <mc:AlternateContent xmlns:mc="http://schemas.openxmlformats.org/markup-compatibility/2006" xmlns:a14="http://schemas.microsoft.com/office/drawing/2010/main">
        <mc:Choice Requires="a14">
          <p:sp>
            <p:nvSpPr>
              <p:cNvPr id="21" name="Rectangle 20"/>
              <p:cNvSpPr/>
              <p:nvPr/>
            </p:nvSpPr>
            <p:spPr>
              <a:xfrm>
                <a:off x="6733429" y="5020774"/>
                <a:ext cx="3404076" cy="7838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D15523"/>
                          </a:solidFill>
                          <a:latin typeface="Cambria Math" panose="02040503050406030204" pitchFamily="18" charset="0"/>
                        </a:rPr>
                        <m:t>𝑪</m:t>
                      </m:r>
                      <m:r>
                        <a:rPr lang="en-US" sz="2000" b="1" i="0">
                          <a:solidFill>
                            <a:srgbClr val="D15523"/>
                          </a:solidFill>
                          <a:latin typeface="Cambria Math" panose="02040503050406030204" pitchFamily="18" charset="0"/>
                        </a:rPr>
                        <m:t>=</m:t>
                      </m:r>
                      <m:r>
                        <a:rPr lang="en-US" sz="2000" b="1" i="1">
                          <a:solidFill>
                            <a:srgbClr val="D15523"/>
                          </a:solidFill>
                          <a:latin typeface="Cambria Math" panose="02040503050406030204" pitchFamily="18" charset="0"/>
                        </a:rPr>
                        <m:t>𝑵</m:t>
                      </m:r>
                      <m:d>
                        <m:dPr>
                          <m:begChr m:val=""/>
                          <m:ctrlPr>
                            <a:rPr lang="en-US" sz="2000" b="1" i="1">
                              <a:solidFill>
                                <a:srgbClr val="D15523"/>
                              </a:solidFill>
                              <a:latin typeface="Cambria Math" panose="02040503050406030204" pitchFamily="18" charset="0"/>
                            </a:rPr>
                          </m:ctrlPr>
                        </m:dPr>
                        <m:e>
                          <m:d>
                            <m:dPr>
                              <m:endChr m:val=""/>
                              <m:ctrlPr>
                                <a:rPr lang="en-US" sz="2000" b="1" i="1">
                                  <a:solidFill>
                                    <a:srgbClr val="D15523"/>
                                  </a:solidFill>
                                  <a:latin typeface="Cambria Math" panose="02040503050406030204" pitchFamily="18" charset="0"/>
                                </a:rPr>
                              </m:ctrlPr>
                            </m:dPr>
                            <m:e>
                              <m:f>
                                <m:fPr>
                                  <m:ctrlPr>
                                    <a:rPr lang="en-US" sz="2000" b="1" i="1">
                                      <a:solidFill>
                                        <a:srgbClr val="D15523"/>
                                      </a:solidFill>
                                      <a:latin typeface="Cambria Math" panose="02040503050406030204" pitchFamily="18" charset="0"/>
                                    </a:rPr>
                                  </m:ctrlPr>
                                </m:fPr>
                                <m:num>
                                  <m:r>
                                    <a:rPr lang="en-US" sz="2000" b="1" i="1">
                                      <a:solidFill>
                                        <a:srgbClr val="D15523"/>
                                      </a:solidFill>
                                      <a:latin typeface="Cambria Math" panose="02040503050406030204" pitchFamily="18" charset="0"/>
                                    </a:rPr>
                                    <m:t>𝑮𝑫𝑷</m:t>
                                  </m:r>
                                </m:num>
                                <m:den>
                                  <m:r>
                                    <a:rPr lang="en-US" sz="2000" b="1" i="1">
                                      <a:solidFill>
                                        <a:srgbClr val="D15523"/>
                                      </a:solidFill>
                                      <a:latin typeface="Cambria Math" panose="02040503050406030204" pitchFamily="18" charset="0"/>
                                    </a:rPr>
                                    <m:t>𝑵</m:t>
                                  </m:r>
                                </m:den>
                              </m:f>
                            </m:e>
                          </m:d>
                        </m:e>
                      </m:d>
                      <m:d>
                        <m:dPr>
                          <m:begChr m:val=""/>
                          <m:ctrlPr>
                            <a:rPr lang="en-US" sz="2000" b="1" i="1">
                              <a:solidFill>
                                <a:srgbClr val="D15523"/>
                              </a:solidFill>
                              <a:latin typeface="Cambria Math" panose="02040503050406030204" pitchFamily="18" charset="0"/>
                            </a:rPr>
                          </m:ctrlPr>
                        </m:dPr>
                        <m:e>
                          <m:d>
                            <m:dPr>
                              <m:endChr m:val=""/>
                              <m:ctrlPr>
                                <a:rPr lang="en-US" sz="2000" b="1" i="1">
                                  <a:solidFill>
                                    <a:srgbClr val="D15523"/>
                                  </a:solidFill>
                                  <a:latin typeface="Cambria Math" panose="02040503050406030204" pitchFamily="18" charset="0"/>
                                </a:rPr>
                              </m:ctrlPr>
                            </m:dPr>
                            <m:e>
                              <m:f>
                                <m:fPr>
                                  <m:ctrlPr>
                                    <a:rPr lang="en-US" sz="2000" b="1" i="1">
                                      <a:solidFill>
                                        <a:srgbClr val="D15523"/>
                                      </a:solidFill>
                                      <a:latin typeface="Cambria Math" panose="02040503050406030204" pitchFamily="18" charset="0"/>
                                    </a:rPr>
                                  </m:ctrlPr>
                                </m:fPr>
                                <m:num>
                                  <m:r>
                                    <a:rPr lang="en-US" sz="2000" b="1" i="1">
                                      <a:solidFill>
                                        <a:srgbClr val="D15523"/>
                                      </a:solidFill>
                                      <a:latin typeface="Cambria Math" panose="02040503050406030204" pitchFamily="18" charset="0"/>
                                    </a:rPr>
                                    <m:t>𝑬</m:t>
                                  </m:r>
                                </m:num>
                                <m:den>
                                  <m:r>
                                    <a:rPr lang="en-US" sz="2000" b="1" i="1">
                                      <a:solidFill>
                                        <a:srgbClr val="D15523"/>
                                      </a:solidFill>
                                      <a:latin typeface="Cambria Math" panose="02040503050406030204" pitchFamily="18" charset="0"/>
                                    </a:rPr>
                                    <m:t>𝑮𝑫𝑷</m:t>
                                  </m:r>
                                </m:den>
                              </m:f>
                            </m:e>
                          </m:d>
                        </m:e>
                      </m:d>
                      <m:d>
                        <m:dPr>
                          <m:begChr m:val=""/>
                          <m:ctrlPr>
                            <a:rPr lang="en-US" sz="2000" b="1" i="1">
                              <a:solidFill>
                                <a:srgbClr val="D15523"/>
                              </a:solidFill>
                              <a:latin typeface="Cambria Math" panose="02040503050406030204" pitchFamily="18" charset="0"/>
                            </a:rPr>
                          </m:ctrlPr>
                        </m:dPr>
                        <m:e>
                          <m:d>
                            <m:dPr>
                              <m:endChr m:val=""/>
                              <m:ctrlPr>
                                <a:rPr lang="en-US" sz="2000" b="1" i="1">
                                  <a:solidFill>
                                    <a:srgbClr val="D15523"/>
                                  </a:solidFill>
                                  <a:latin typeface="Cambria Math" panose="02040503050406030204" pitchFamily="18" charset="0"/>
                                </a:rPr>
                              </m:ctrlPr>
                            </m:dPr>
                            <m:e>
                              <m:f>
                                <m:fPr>
                                  <m:ctrlPr>
                                    <a:rPr lang="en-US" sz="2000" b="1" i="1">
                                      <a:solidFill>
                                        <a:srgbClr val="D15523"/>
                                      </a:solidFill>
                                      <a:latin typeface="Cambria Math" panose="02040503050406030204" pitchFamily="18" charset="0"/>
                                    </a:rPr>
                                  </m:ctrlPr>
                                </m:fPr>
                                <m:num>
                                  <m:r>
                                    <a:rPr lang="en-US" sz="2000" b="1" i="1">
                                      <a:solidFill>
                                        <a:srgbClr val="D15523"/>
                                      </a:solidFill>
                                      <a:latin typeface="Cambria Math" panose="02040503050406030204" pitchFamily="18" charset="0"/>
                                    </a:rPr>
                                    <m:t>𝑪</m:t>
                                  </m:r>
                                </m:num>
                                <m:den>
                                  <m:r>
                                    <a:rPr lang="en-US" sz="2000" b="1" i="1">
                                      <a:solidFill>
                                        <a:srgbClr val="D15523"/>
                                      </a:solidFill>
                                      <a:latin typeface="Cambria Math" panose="02040503050406030204" pitchFamily="18" charset="0"/>
                                    </a:rPr>
                                    <m:t>𝑬</m:t>
                                  </m:r>
                                </m:den>
                              </m:f>
                            </m:e>
                          </m:d>
                        </m:e>
                      </m:d>
                      <m:r>
                        <a:rPr lang="en-US" sz="2000" b="1" i="0">
                          <a:solidFill>
                            <a:srgbClr val="D15523"/>
                          </a:solidFill>
                          <a:latin typeface="Cambria Math" panose="02040503050406030204" pitchFamily="18" charset="0"/>
                        </a:rPr>
                        <m:t> </m:t>
                      </m:r>
                    </m:oMath>
                  </m:oMathPara>
                </a14:m>
                <a:endParaRPr lang="en-US" sz="2000" b="1" dirty="0">
                  <a:solidFill>
                    <a:srgbClr val="D15523"/>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6733429" y="5020774"/>
                <a:ext cx="3404076" cy="783869"/>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33589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par>
                                <p:cTn id="23" presetID="16" presetClass="entr" presetSubtype="21"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par>
                                <p:cTn id="26" presetID="16" presetClass="entr" presetSubtype="2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par>
                                <p:cTn id="29" presetID="16" presetClass="entr" presetSubtype="2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par>
                                <p:cTn id="32" presetID="16" presetClass="entr" presetSubtype="21"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inVertical)">
                                      <p:cBhvr>
                                        <p:cTn id="34" dur="500"/>
                                        <p:tgtEl>
                                          <p:spTgt spid="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42" presetClass="entr" presetSubtype="0"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anim calcmode="lin" valueType="num">
                                      <p:cBhvr>
                                        <p:cTn id="55" dur="1000" fill="hold"/>
                                        <p:tgtEl>
                                          <p:spTgt spid="23"/>
                                        </p:tgtEl>
                                        <p:attrNameLst>
                                          <p:attrName>ppt_x</p:attrName>
                                        </p:attrNameLst>
                                      </p:cBhvr>
                                      <p:tavLst>
                                        <p:tav tm="0">
                                          <p:val>
                                            <p:strVal val="#ppt_x"/>
                                          </p:val>
                                        </p:tav>
                                        <p:tav tm="100000">
                                          <p:val>
                                            <p:strVal val="#ppt_x"/>
                                          </p:val>
                                        </p:tav>
                                      </p:tavLst>
                                    </p:anim>
                                    <p:anim calcmode="lin" valueType="num">
                                      <p:cBhvr>
                                        <p:cTn id="56" dur="1000" fill="hold"/>
                                        <p:tgtEl>
                                          <p:spTgt spid="2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1000" fill="hold"/>
                                        <p:tgtEl>
                                          <p:spTgt spid="25"/>
                                        </p:tgtEl>
                                        <p:attrNameLst>
                                          <p:attrName>ppt_y</p:attrName>
                                        </p:attrNameLst>
                                      </p:cBhvr>
                                      <p:tavLst>
                                        <p:tav tm="0">
                                          <p:val>
                                            <p:strVal val="#ppt_y+.1"/>
                                          </p:val>
                                        </p:tav>
                                        <p:tav tm="100000">
                                          <p:val>
                                            <p:strVal val="#ppt_y"/>
                                          </p:val>
                                        </p:tav>
                                      </p:tavLst>
                                    </p:anim>
                                  </p:childTnLst>
                                </p:cTn>
                              </p:par>
                            </p:childTnLst>
                          </p:cTn>
                        </p:par>
                        <p:par>
                          <p:cTn id="62" fill="hold">
                            <p:stCondLst>
                              <p:cond delay="25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2" nodeType="click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2" grpId="0"/>
      <p:bldP spid="23" grpId="0"/>
      <p:bldP spid="25" grpId="0"/>
      <p:bldP spid="26" grpId="0"/>
      <p:bldP spid="26" grpId="2"/>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4604" y="1865579"/>
            <a:ext cx="8023159" cy="26551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r">
              <a:lnSpc>
                <a:spcPct val="120000"/>
              </a:lnSpc>
            </a:pPr>
            <a:r>
              <a:rPr lang="en-US" sz="4400" cap="none" dirty="0">
                <a:latin typeface="Comfortaa" panose="020F0603070200060003" pitchFamily="34" charset="0"/>
              </a:rPr>
              <a:t>visualizing the</a:t>
            </a:r>
          </a:p>
          <a:p>
            <a:pPr algn="r">
              <a:lnSpc>
                <a:spcPct val="120000"/>
              </a:lnSpc>
            </a:pPr>
            <a:r>
              <a:rPr lang="en-US" sz="4400" b="1" cap="none" dirty="0">
                <a:solidFill>
                  <a:schemeClr val="accent2"/>
                </a:solidFill>
                <a:latin typeface="Comfortaa" panose="020F0603070200060003" pitchFamily="34" charset="0"/>
              </a:rPr>
              <a:t>energy</a:t>
            </a:r>
            <a:r>
              <a:rPr lang="en-US" sz="4400" cap="none" dirty="0">
                <a:latin typeface="Comfortaa" panose="020F0603070200060003" pitchFamily="34" charset="0"/>
              </a:rPr>
              <a:t> transitions of countries under binding </a:t>
            </a:r>
            <a:r>
              <a:rPr lang="en-US" sz="4400" b="1" cap="none" dirty="0">
                <a:solidFill>
                  <a:schemeClr val="accent2"/>
                </a:solidFill>
                <a:latin typeface="Comfortaa" panose="020F0603070200060003" pitchFamily="34" charset="0"/>
              </a:rPr>
              <a:t>climate</a:t>
            </a:r>
            <a:r>
              <a:rPr lang="en-US" sz="4400" cap="none" dirty="0">
                <a:latin typeface="Comfortaa" panose="020F0603070200060003" pitchFamily="34" charset="0"/>
              </a:rPr>
              <a:t> constraints</a:t>
            </a:r>
          </a:p>
        </p:txBody>
      </p:sp>
      <p:cxnSp>
        <p:nvCxnSpPr>
          <p:cNvPr id="9" name="Straight Connector 8"/>
          <p:cNvCxnSpPr/>
          <p:nvPr/>
        </p:nvCxnSpPr>
        <p:spPr>
          <a:xfrm>
            <a:off x="7590972" y="725715"/>
            <a:ext cx="0" cy="393337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8683814" y="2022605"/>
            <a:ext cx="2373746" cy="1338807"/>
          </a:xfrm>
          <a:prstGeom prst="rect">
            <a:avLst/>
          </a:prstGeom>
          <a:ln>
            <a:noFill/>
          </a:ln>
          <a:effectLst>
            <a:outerShdw blurRad="292100" dist="139700" dir="2700000" algn="tl" rotWithShape="0">
              <a:srgbClr val="333333">
                <a:alpha val="65000"/>
              </a:srgbClr>
            </a:outerShdw>
          </a:effectLst>
        </p:spPr>
      </p:pic>
      <p:sp>
        <p:nvSpPr>
          <p:cNvPr id="13" name="Subtitle 2"/>
          <p:cNvSpPr txBox="1">
            <a:spLocks/>
          </p:cNvSpPr>
          <p:nvPr/>
        </p:nvSpPr>
        <p:spPr>
          <a:xfrm>
            <a:off x="8483474" y="221604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a:solidFill>
                  <a:srgbClr val="D15523"/>
                </a:solidFill>
                <a:latin typeface="Comfortaa" panose="020F0603070200060003" pitchFamily="34" charset="0"/>
              </a:rPr>
              <a:t>outline</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1261002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climate</a:t>
            </a:r>
            <a:endParaRPr lang="en-US" sz="2400" b="1" u="sng" dirty="0">
              <a:solidFill>
                <a:srgbClr val="D15523"/>
              </a:solidFill>
              <a:latin typeface="Comfortaa" panose="020F0603070200060003" pitchFamily="34" charset="0"/>
            </a:endParaRPr>
          </a:p>
        </p:txBody>
      </p:sp>
      <p:sp>
        <p:nvSpPr>
          <p:cNvPr id="11" name="Subtitle 2"/>
          <p:cNvSpPr txBox="1">
            <a:spLocks/>
          </p:cNvSpPr>
          <p:nvPr/>
        </p:nvSpPr>
        <p:spPr>
          <a:xfrm>
            <a:off x="-2" y="5722272"/>
            <a:ext cx="11332565" cy="5092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based on open energy data from EIA (1970-2040), BP (1960-2035), population data from UNSD, (1950-2100) , Maggio, </a:t>
            </a:r>
            <a:r>
              <a:rPr lang="en-US" sz="1000" dirty="0" err="1">
                <a:latin typeface="Comfortaa" panose="020F0603070200060003" pitchFamily="34" charset="0"/>
              </a:rPr>
              <a:t>Cacciola</a:t>
            </a:r>
            <a:r>
              <a:rPr lang="en-US" sz="1000" dirty="0">
                <a:latin typeface="Comfortaa" panose="020F0603070200060003" pitchFamily="34" charset="0"/>
              </a:rPr>
              <a:t> (2012), Mohr et al. (2015), IPCC AR5 WGI (2014)</a:t>
            </a:r>
          </a:p>
          <a:p>
            <a:pPr marL="0" indent="0">
              <a:buNone/>
            </a:pPr>
            <a:endParaRPr lang="en-US" sz="1000" dirty="0">
              <a:latin typeface="Comfortaa" panose="020F0603070200060003" pitchFamily="34" charset="0"/>
            </a:endParaRPr>
          </a:p>
        </p:txBody>
      </p:sp>
      <p:pic>
        <p:nvPicPr>
          <p:cNvPr id="12" name="Picture 11"/>
          <p:cNvPicPr>
            <a:picLocks noChangeAspect="1"/>
          </p:cNvPicPr>
          <p:nvPr/>
        </p:nvPicPr>
        <p:blipFill rotWithShape="1">
          <a:blip r:embed="rId3">
            <a:clrChange>
              <a:clrFrom>
                <a:srgbClr val="FFFFFF"/>
              </a:clrFrom>
              <a:clrTo>
                <a:srgbClr val="FFFFFF">
                  <a:alpha val="0"/>
                </a:srgbClr>
              </a:clrTo>
            </a:clrChange>
          </a:blip>
          <a:srcRect r="63023" b="27938"/>
          <a:stretch/>
        </p:blipFill>
        <p:spPr>
          <a:xfrm>
            <a:off x="336889" y="1321853"/>
            <a:ext cx="6388975" cy="4350215"/>
          </a:xfrm>
          <a:prstGeom prst="rect">
            <a:avLst/>
          </a:prstGeom>
        </p:spPr>
      </p:pic>
      <p:sp>
        <p:nvSpPr>
          <p:cNvPr id="14" name="Subtitle 2"/>
          <p:cNvSpPr txBox="1">
            <a:spLocks/>
          </p:cNvSpPr>
          <p:nvPr/>
        </p:nvSpPr>
        <p:spPr>
          <a:xfrm>
            <a:off x="4464163" y="316602"/>
            <a:ext cx="3750448"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3600" b="1" dirty="0">
                <a:solidFill>
                  <a:srgbClr val="D15523"/>
                </a:solidFill>
                <a:latin typeface="Comfortaa" panose="020F0603070200060003" pitchFamily="34" charset="0"/>
              </a:rPr>
              <a:t>990 GtCO</a:t>
            </a:r>
            <a:r>
              <a:rPr lang="en-US" sz="3600" b="1" baseline="-25000" dirty="0">
                <a:solidFill>
                  <a:srgbClr val="D15523"/>
                </a:solidFill>
                <a:latin typeface="Comfortaa" panose="020F0603070200060003" pitchFamily="34" charset="0"/>
              </a:rPr>
              <a:t>2 </a:t>
            </a:r>
          </a:p>
        </p:txBody>
      </p:sp>
      <p:sp>
        <p:nvSpPr>
          <p:cNvPr id="2" name="Rectangle 1"/>
          <p:cNvSpPr/>
          <p:nvPr/>
        </p:nvSpPr>
        <p:spPr>
          <a:xfrm>
            <a:off x="9511708" y="465172"/>
            <a:ext cx="1726756" cy="572464"/>
          </a:xfrm>
          <a:prstGeom prst="rect">
            <a:avLst/>
          </a:prstGeom>
        </p:spPr>
        <p:txBody>
          <a:bodyPr wrap="none">
            <a:spAutoFit/>
          </a:bodyPr>
          <a:lstStyle/>
          <a:p>
            <a:pPr algn="ctr">
              <a:lnSpc>
                <a:spcPct val="130000"/>
              </a:lnSpc>
            </a:pPr>
            <a:r>
              <a:rPr lang="en-US" sz="2400" b="1" dirty="0">
                <a:solidFill>
                  <a:srgbClr val="D15523"/>
                </a:solidFill>
                <a:latin typeface="Comfortaa" panose="020F0603070200060003" pitchFamily="34" charset="0"/>
              </a:rPr>
              <a:t>[510 – 1505]</a:t>
            </a:r>
          </a:p>
        </p:txBody>
      </p:sp>
      <p:pic>
        <p:nvPicPr>
          <p:cNvPr id="15" name="Picture 14"/>
          <p:cNvPicPr>
            <a:picLocks noChangeAspect="1"/>
          </p:cNvPicPr>
          <p:nvPr/>
        </p:nvPicPr>
        <p:blipFill rotWithShape="1">
          <a:blip r:embed="rId3">
            <a:clrChange>
              <a:clrFrom>
                <a:srgbClr val="FFFFFF"/>
              </a:clrFrom>
              <a:clrTo>
                <a:srgbClr val="FFFFFF">
                  <a:alpha val="0"/>
                </a:srgbClr>
              </a:clrTo>
            </a:clrChange>
          </a:blip>
          <a:srcRect l="70690" t="1672" r="119" b="26356"/>
          <a:stretch/>
        </p:blipFill>
        <p:spPr>
          <a:xfrm>
            <a:off x="6915026" y="1471940"/>
            <a:ext cx="5021086" cy="4325282"/>
          </a:xfrm>
          <a:prstGeom prst="rect">
            <a:avLst/>
          </a:prstGeom>
        </p:spPr>
      </p:pic>
    </p:spTree>
    <p:extLst>
      <p:ext uri="{BB962C8B-B14F-4D97-AF65-F5344CB8AC3E}">
        <p14:creationId xmlns:p14="http://schemas.microsoft.com/office/powerpoint/2010/main" val="104286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4604" y="1865579"/>
            <a:ext cx="8023159" cy="26551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r">
              <a:lnSpc>
                <a:spcPct val="120000"/>
              </a:lnSpc>
            </a:pPr>
            <a:r>
              <a:rPr lang="en-US" sz="4400" cap="none" dirty="0">
                <a:latin typeface="Comfortaa" panose="020F0603070200060003" pitchFamily="34" charset="0"/>
              </a:rPr>
              <a:t>visualizing the</a:t>
            </a:r>
          </a:p>
          <a:p>
            <a:pPr algn="r">
              <a:lnSpc>
                <a:spcPct val="120000"/>
              </a:lnSpc>
            </a:pPr>
            <a:r>
              <a:rPr lang="en-US" sz="4400" b="1" cap="none" dirty="0">
                <a:solidFill>
                  <a:schemeClr val="accent2"/>
                </a:solidFill>
                <a:latin typeface="Comfortaa" panose="020F0603070200060003" pitchFamily="34" charset="0"/>
              </a:rPr>
              <a:t>energy</a:t>
            </a:r>
            <a:r>
              <a:rPr lang="en-US" sz="4400" cap="none" dirty="0">
                <a:latin typeface="Comfortaa" panose="020F0603070200060003" pitchFamily="34" charset="0"/>
              </a:rPr>
              <a:t> transitions of countries under binding </a:t>
            </a:r>
            <a:r>
              <a:rPr lang="en-US" sz="4400" b="1" cap="none" dirty="0">
                <a:solidFill>
                  <a:schemeClr val="accent2"/>
                </a:solidFill>
                <a:latin typeface="Comfortaa" panose="020F0603070200060003" pitchFamily="34" charset="0"/>
              </a:rPr>
              <a:t>climate</a:t>
            </a:r>
            <a:r>
              <a:rPr lang="en-US" sz="4400" cap="none" dirty="0">
                <a:latin typeface="Comfortaa" panose="020F0603070200060003" pitchFamily="34" charset="0"/>
              </a:rPr>
              <a:t> constraints</a:t>
            </a:r>
          </a:p>
        </p:txBody>
      </p:sp>
      <p:cxnSp>
        <p:nvCxnSpPr>
          <p:cNvPr id="9" name="Straight Connector 8"/>
          <p:cNvCxnSpPr/>
          <p:nvPr/>
        </p:nvCxnSpPr>
        <p:spPr>
          <a:xfrm>
            <a:off x="7590972" y="725715"/>
            <a:ext cx="0" cy="393337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8683814" y="2022605"/>
            <a:ext cx="2373746" cy="1338807"/>
          </a:xfrm>
          <a:prstGeom prst="rect">
            <a:avLst/>
          </a:prstGeom>
          <a:ln>
            <a:noFill/>
          </a:ln>
          <a:effectLst>
            <a:outerShdw blurRad="292100" dist="139700" dir="2700000" algn="tl" rotWithShape="0">
              <a:srgbClr val="333333">
                <a:alpha val="65000"/>
              </a:srgbClr>
            </a:outerShdw>
          </a:effectLst>
        </p:spPr>
      </p:pic>
      <p:sp>
        <p:nvSpPr>
          <p:cNvPr id="13" name="Subtitle 2"/>
          <p:cNvSpPr txBox="1">
            <a:spLocks/>
          </p:cNvSpPr>
          <p:nvPr/>
        </p:nvSpPr>
        <p:spPr>
          <a:xfrm>
            <a:off x="8483474" y="221604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a:solidFill>
                  <a:srgbClr val="D15523"/>
                </a:solidFill>
                <a:latin typeface="Comfortaa" panose="020F0603070200060003" pitchFamily="34" charset="0"/>
              </a:rPr>
              <a:t>transitions</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9068424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5150393" y="-274502"/>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transitions</a:t>
            </a:r>
            <a:endParaRPr lang="en-US" sz="2400" b="1" u="sng" dirty="0">
              <a:solidFill>
                <a:srgbClr val="D15523"/>
              </a:solidFill>
              <a:latin typeface="Comfortaa" panose="020F0603070200060003" pitchFamily="34" charset="0"/>
            </a:endParaRPr>
          </a:p>
        </p:txBody>
      </p:sp>
      <p:pic>
        <p:nvPicPr>
          <p:cNvPr id="2" name="Picture 1">
            <a:extLst>
              <a:ext uri="{FF2B5EF4-FFF2-40B4-BE49-F238E27FC236}">
                <a16:creationId xmlns:a16="http://schemas.microsoft.com/office/drawing/2014/main" id="{FD6030BF-E93C-4E67-92BD-F20C9AB611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150393" y="876073"/>
            <a:ext cx="6705600" cy="5076825"/>
          </a:xfrm>
          <a:prstGeom prst="rect">
            <a:avLst/>
          </a:prstGeom>
        </p:spPr>
      </p:pic>
      <p:pic>
        <p:nvPicPr>
          <p:cNvPr id="3" name="Picture 2">
            <a:extLst>
              <a:ext uri="{FF2B5EF4-FFF2-40B4-BE49-F238E27FC236}">
                <a16:creationId xmlns:a16="http://schemas.microsoft.com/office/drawing/2014/main" id="{1F3227F8-D48E-4D83-ACE0-289DB3D72C83}"/>
              </a:ext>
            </a:extLst>
          </p:cNvPr>
          <p:cNvPicPr>
            <a:picLocks noChangeAspect="1"/>
          </p:cNvPicPr>
          <p:nvPr/>
        </p:nvPicPr>
        <p:blipFill>
          <a:blip r:embed="rId4"/>
          <a:stretch>
            <a:fillRect/>
          </a:stretch>
        </p:blipFill>
        <p:spPr>
          <a:xfrm>
            <a:off x="4893218" y="885598"/>
            <a:ext cx="6962775" cy="5067300"/>
          </a:xfrm>
          <a:prstGeom prst="rect">
            <a:avLst/>
          </a:prstGeom>
        </p:spPr>
      </p:pic>
      <p:pic>
        <p:nvPicPr>
          <p:cNvPr id="6" name="Picture 5">
            <a:extLst>
              <a:ext uri="{FF2B5EF4-FFF2-40B4-BE49-F238E27FC236}">
                <a16:creationId xmlns:a16="http://schemas.microsoft.com/office/drawing/2014/main" id="{95D75D14-68A4-4364-963C-7B0819F2B881}"/>
              </a:ext>
            </a:extLst>
          </p:cNvPr>
          <p:cNvPicPr>
            <a:picLocks noChangeAspect="1"/>
          </p:cNvPicPr>
          <p:nvPr/>
        </p:nvPicPr>
        <p:blipFill>
          <a:blip r:embed="rId5"/>
          <a:stretch>
            <a:fillRect/>
          </a:stretch>
        </p:blipFill>
        <p:spPr>
          <a:xfrm>
            <a:off x="4795533" y="888618"/>
            <a:ext cx="7050936" cy="5004861"/>
          </a:xfrm>
          <a:prstGeom prst="rect">
            <a:avLst/>
          </a:prstGeom>
        </p:spPr>
      </p:pic>
    </p:spTree>
    <p:extLst>
      <p:ext uri="{BB962C8B-B14F-4D97-AF65-F5344CB8AC3E}">
        <p14:creationId xmlns:p14="http://schemas.microsoft.com/office/powerpoint/2010/main" val="353860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climate</a:t>
            </a:r>
            <a:endParaRPr lang="en-US" sz="2400" b="1" u="sng" dirty="0">
              <a:solidFill>
                <a:srgbClr val="D15523"/>
              </a:solidFill>
              <a:latin typeface="Comfortaa" panose="020F0603070200060003" pitchFamily="34" charset="0"/>
            </a:endParaRPr>
          </a:p>
        </p:txBody>
      </p:sp>
      <p:sp>
        <p:nvSpPr>
          <p:cNvPr id="11" name="Subtitle 2"/>
          <p:cNvSpPr txBox="1">
            <a:spLocks/>
          </p:cNvSpPr>
          <p:nvPr/>
        </p:nvSpPr>
        <p:spPr>
          <a:xfrm>
            <a:off x="-2" y="5722272"/>
            <a:ext cx="11332565" cy="5092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based on open energy data from EIA (1970-2040), BP (1960-2035), population data from UNSD, (1950-2100) , Maggio, </a:t>
            </a:r>
            <a:r>
              <a:rPr lang="en-US" sz="1000" dirty="0" err="1">
                <a:latin typeface="Comfortaa" panose="020F0603070200060003" pitchFamily="34" charset="0"/>
              </a:rPr>
              <a:t>Cacciola</a:t>
            </a:r>
            <a:r>
              <a:rPr lang="en-US" sz="1000" dirty="0">
                <a:latin typeface="Comfortaa" panose="020F0603070200060003" pitchFamily="34" charset="0"/>
              </a:rPr>
              <a:t> (2012), Mohr et al. (2015), IPCC AR5 WGI (2014)</a:t>
            </a:r>
          </a:p>
          <a:p>
            <a:pPr marL="0" indent="0">
              <a:buNone/>
            </a:pPr>
            <a:endParaRPr lang="en-US" sz="1000" dirty="0">
              <a:latin typeface="Comfortaa" panose="020F0603070200060003" pitchFamily="34" charset="0"/>
            </a:endParaRPr>
          </a:p>
        </p:txBody>
      </p:sp>
      <p:pic>
        <p:nvPicPr>
          <p:cNvPr id="12" name="Picture 11"/>
          <p:cNvPicPr>
            <a:picLocks noChangeAspect="1"/>
          </p:cNvPicPr>
          <p:nvPr/>
        </p:nvPicPr>
        <p:blipFill rotWithShape="1">
          <a:blip r:embed="rId3">
            <a:clrChange>
              <a:clrFrom>
                <a:srgbClr val="FFFFFF"/>
              </a:clrFrom>
              <a:clrTo>
                <a:srgbClr val="FFFFFF">
                  <a:alpha val="0"/>
                </a:srgbClr>
              </a:clrTo>
            </a:clrChange>
          </a:blip>
          <a:srcRect r="63023" b="27938"/>
          <a:stretch/>
        </p:blipFill>
        <p:spPr>
          <a:xfrm>
            <a:off x="336889" y="1321853"/>
            <a:ext cx="6388975" cy="4350215"/>
          </a:xfrm>
          <a:prstGeom prst="rect">
            <a:avLst/>
          </a:prstGeom>
        </p:spPr>
      </p:pic>
      <p:sp>
        <p:nvSpPr>
          <p:cNvPr id="14" name="Subtitle 2"/>
          <p:cNvSpPr txBox="1">
            <a:spLocks/>
          </p:cNvSpPr>
          <p:nvPr/>
        </p:nvSpPr>
        <p:spPr>
          <a:xfrm>
            <a:off x="4464163" y="316602"/>
            <a:ext cx="3750448"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3600" b="1" dirty="0">
                <a:solidFill>
                  <a:srgbClr val="D15523"/>
                </a:solidFill>
                <a:latin typeface="Comfortaa" panose="020F0603070200060003" pitchFamily="34" charset="0"/>
              </a:rPr>
              <a:t>990 GtCO</a:t>
            </a:r>
            <a:r>
              <a:rPr lang="en-US" sz="3600" b="1" baseline="-25000" dirty="0">
                <a:solidFill>
                  <a:srgbClr val="D15523"/>
                </a:solidFill>
                <a:latin typeface="Comfortaa" panose="020F0603070200060003" pitchFamily="34" charset="0"/>
              </a:rPr>
              <a:t>2 </a:t>
            </a:r>
          </a:p>
        </p:txBody>
      </p:sp>
      <p:sp>
        <p:nvSpPr>
          <p:cNvPr id="2" name="Rectangle 1"/>
          <p:cNvSpPr/>
          <p:nvPr/>
        </p:nvSpPr>
        <p:spPr>
          <a:xfrm>
            <a:off x="9511708" y="465172"/>
            <a:ext cx="1726756" cy="572464"/>
          </a:xfrm>
          <a:prstGeom prst="rect">
            <a:avLst/>
          </a:prstGeom>
        </p:spPr>
        <p:txBody>
          <a:bodyPr wrap="none">
            <a:spAutoFit/>
          </a:bodyPr>
          <a:lstStyle/>
          <a:p>
            <a:pPr algn="ctr">
              <a:lnSpc>
                <a:spcPct val="130000"/>
              </a:lnSpc>
            </a:pPr>
            <a:r>
              <a:rPr lang="en-US" sz="2400" b="1" dirty="0">
                <a:solidFill>
                  <a:srgbClr val="D15523"/>
                </a:solidFill>
                <a:latin typeface="Comfortaa" panose="020F0603070200060003" pitchFamily="34" charset="0"/>
              </a:rPr>
              <a:t>[510 – 1505]</a:t>
            </a:r>
          </a:p>
        </p:txBody>
      </p:sp>
      <p:pic>
        <p:nvPicPr>
          <p:cNvPr id="15" name="Picture 14"/>
          <p:cNvPicPr>
            <a:picLocks noChangeAspect="1"/>
          </p:cNvPicPr>
          <p:nvPr/>
        </p:nvPicPr>
        <p:blipFill rotWithShape="1">
          <a:blip r:embed="rId3">
            <a:clrChange>
              <a:clrFrom>
                <a:srgbClr val="FFFFFF"/>
              </a:clrFrom>
              <a:clrTo>
                <a:srgbClr val="FFFFFF">
                  <a:alpha val="0"/>
                </a:srgbClr>
              </a:clrTo>
            </a:clrChange>
          </a:blip>
          <a:srcRect l="70690" t="1672" r="119" b="26356"/>
          <a:stretch/>
        </p:blipFill>
        <p:spPr>
          <a:xfrm>
            <a:off x="6915026" y="1471940"/>
            <a:ext cx="5021086" cy="4325282"/>
          </a:xfrm>
          <a:prstGeom prst="rect">
            <a:avLst/>
          </a:prstGeom>
        </p:spPr>
      </p:pic>
    </p:spTree>
    <p:extLst>
      <p:ext uri="{BB962C8B-B14F-4D97-AF65-F5344CB8AC3E}">
        <p14:creationId xmlns:p14="http://schemas.microsoft.com/office/powerpoint/2010/main" val="392737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transitions</a:t>
            </a:r>
            <a:endParaRPr lang="en-US" sz="2400" b="1" u="sng" dirty="0">
              <a:solidFill>
                <a:srgbClr val="D15523"/>
              </a:solidFill>
              <a:latin typeface="Comfortaa" panose="020F0603070200060003" pitchFamily="34" charset="0"/>
            </a:endParaRPr>
          </a:p>
        </p:txBody>
      </p:sp>
      <p:sp>
        <p:nvSpPr>
          <p:cNvPr id="11" name="Subtitle 2"/>
          <p:cNvSpPr txBox="1">
            <a:spLocks/>
          </p:cNvSpPr>
          <p:nvPr/>
        </p:nvSpPr>
        <p:spPr>
          <a:xfrm>
            <a:off x="-2" y="5722272"/>
            <a:ext cx="11332565" cy="5092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based on data from, BP, EIA, UNSD, WDI, years 1960-2100, Sgouridis, Csala, Bardi (2016)</a:t>
            </a:r>
          </a:p>
          <a:p>
            <a:pPr marL="0" indent="0">
              <a:buNone/>
            </a:pPr>
            <a:endParaRPr lang="en-US" sz="1000" dirty="0">
              <a:latin typeface="Comfortaa" panose="020F0603070200060003" pitchFamily="34" charset="0"/>
            </a:endParaRPr>
          </a:p>
        </p:txBody>
      </p:sp>
      <p:sp>
        <p:nvSpPr>
          <p:cNvPr id="4" name="Rectangle 3"/>
          <p:cNvSpPr/>
          <p:nvPr/>
        </p:nvSpPr>
        <p:spPr>
          <a:xfrm>
            <a:off x="920529" y="0"/>
            <a:ext cx="10350942"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920529" cy="6858000"/>
          </a:xfrm>
          <a:prstGeom prst="rect">
            <a:avLst/>
          </a:prstGeom>
          <a:solidFill>
            <a:srgbClr val="F0F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71471" y="0"/>
            <a:ext cx="920529" cy="6858000"/>
          </a:xfrm>
          <a:prstGeom prst="rect">
            <a:avLst/>
          </a:prstGeom>
          <a:solidFill>
            <a:srgbClr val="F0F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724F1599-FAE6-47B2-B905-EDB09B7D98EA}"/>
              </a:ext>
            </a:extLst>
          </p:cNvPr>
          <p:cNvSpPr txBox="1">
            <a:spLocks/>
          </p:cNvSpPr>
          <p:nvPr/>
        </p:nvSpPr>
        <p:spPr>
          <a:xfrm>
            <a:off x="32123" y="6635958"/>
            <a:ext cx="2111831" cy="3568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Sgouridis, Csala, Bardi (2016)</a:t>
            </a:r>
          </a:p>
          <a:p>
            <a:pPr marL="0" indent="0">
              <a:buNone/>
            </a:pPr>
            <a:endParaRPr lang="en-US" sz="1000" dirty="0">
              <a:latin typeface="Comfortaa" panose="020F0603070200060003" pitchFamily="34" charset="0"/>
            </a:endParaRPr>
          </a:p>
        </p:txBody>
      </p:sp>
    </p:spTree>
    <p:extLst>
      <p:ext uri="{BB962C8B-B14F-4D97-AF65-F5344CB8AC3E}">
        <p14:creationId xmlns:p14="http://schemas.microsoft.com/office/powerpoint/2010/main" val="60973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1" name="Subtitle 2"/>
          <p:cNvSpPr txBox="1">
            <a:spLocks/>
          </p:cNvSpPr>
          <p:nvPr/>
        </p:nvSpPr>
        <p:spPr>
          <a:xfrm>
            <a:off x="4613393" y="492689"/>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u="sng" dirty="0">
                <a:solidFill>
                  <a:srgbClr val="D15523"/>
                </a:solidFill>
                <a:latin typeface="Comfortaa" panose="020F0603070200060003" pitchFamily="34" charset="0"/>
              </a:rPr>
              <a:t>transitions</a:t>
            </a:r>
          </a:p>
        </p:txBody>
      </p:sp>
      <p:pic>
        <p:nvPicPr>
          <p:cNvPr id="18" name="Picture 1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425" y="1462400"/>
            <a:ext cx="10474766" cy="4354286"/>
          </a:xfrm>
          <a:prstGeom prst="rect">
            <a:avLst/>
          </a:prstGeom>
          <a:noFill/>
          <a:ln>
            <a:noFill/>
          </a:ln>
        </p:spPr>
      </p:pic>
      <p:sp>
        <p:nvSpPr>
          <p:cNvPr id="2" name="Rectangle 1"/>
          <p:cNvSpPr/>
          <p:nvPr/>
        </p:nvSpPr>
        <p:spPr>
          <a:xfrm>
            <a:off x="1113425" y="5402249"/>
            <a:ext cx="458652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Energy Lancaster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070" r="24879" b="1"/>
          <a:stretch/>
        </p:blipFill>
        <p:spPr bwMode="auto">
          <a:xfrm>
            <a:off x="9250707" y="6172992"/>
            <a:ext cx="2831994" cy="567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Dénes\AppData\Local\Packages\microsoft.windowscommunicationsapps_8wekyb3d8bbwe\AC\Temp\{46ADED6C-33A9-4F5C-98CB-4880C227F6C7}.tmp">
            <a:hlinkClick r:id="rId5"/>
          </p:cNvPr>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79" y="6127438"/>
            <a:ext cx="2591273" cy="667751"/>
          </a:xfrm>
          <a:prstGeom prst="rect">
            <a:avLst/>
          </a:prstGeom>
          <a:noFill/>
          <a:ln>
            <a:noFill/>
          </a:ln>
        </p:spPr>
      </p:pic>
      <p:sp>
        <p:nvSpPr>
          <p:cNvPr id="19" name="Title 1"/>
          <p:cNvSpPr txBox="1">
            <a:spLocks/>
          </p:cNvSpPr>
          <p:nvPr/>
        </p:nvSpPr>
        <p:spPr>
          <a:xfrm>
            <a:off x="3502783" y="6061865"/>
            <a:ext cx="5066670" cy="7611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lnSpc>
                <a:spcPct val="120000"/>
              </a:lnSpc>
            </a:pPr>
            <a:r>
              <a:rPr lang="en-US" sz="1600" cap="none" dirty="0">
                <a:latin typeface="Comfortaa" panose="020F0603070200060003" pitchFamily="34" charset="0"/>
              </a:rPr>
              <a:t>visualizing the </a:t>
            </a:r>
            <a:r>
              <a:rPr lang="en-US" sz="1600" b="1" cap="none" dirty="0">
                <a:solidFill>
                  <a:schemeClr val="accent2"/>
                </a:solidFill>
                <a:latin typeface="Comfortaa" panose="020F0603070200060003" pitchFamily="34" charset="0"/>
              </a:rPr>
              <a:t>energy</a:t>
            </a:r>
            <a:r>
              <a:rPr lang="en-US" sz="1600" cap="none" dirty="0">
                <a:latin typeface="Comfortaa" panose="020F0603070200060003" pitchFamily="34" charset="0"/>
              </a:rPr>
              <a:t> transitions of </a:t>
            </a:r>
            <a:br>
              <a:rPr lang="en-US" sz="1600" cap="none" dirty="0">
                <a:latin typeface="Comfortaa" panose="020F0603070200060003" pitchFamily="34" charset="0"/>
              </a:rPr>
            </a:br>
            <a:r>
              <a:rPr lang="en-US" sz="1600" cap="none" dirty="0">
                <a:latin typeface="Comfortaa" panose="020F0603070200060003" pitchFamily="34" charset="0"/>
              </a:rPr>
              <a:t>countries under binding </a:t>
            </a:r>
            <a:r>
              <a:rPr lang="en-US" sz="1600" b="1" cap="none" dirty="0">
                <a:solidFill>
                  <a:schemeClr val="accent2"/>
                </a:solidFill>
                <a:latin typeface="Comfortaa" panose="020F0603070200060003" pitchFamily="34" charset="0"/>
              </a:rPr>
              <a:t>climate</a:t>
            </a:r>
            <a:r>
              <a:rPr lang="en-US" sz="1600" cap="none" dirty="0">
                <a:latin typeface="Comfortaa" panose="020F0603070200060003" pitchFamily="34" charset="0"/>
              </a:rPr>
              <a:t> constraints</a:t>
            </a:r>
          </a:p>
        </p:txBody>
      </p:sp>
      <p:cxnSp>
        <p:nvCxnSpPr>
          <p:cNvPr id="20" name="Straight Connector 19"/>
          <p:cNvCxnSpPr/>
          <p:nvPr/>
        </p:nvCxnSpPr>
        <p:spPr>
          <a:xfrm>
            <a:off x="0" y="6061865"/>
            <a:ext cx="12192000" cy="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0" y="577511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Murphy et al. (2011) and own work based on Murphy et al. (2011)</a:t>
            </a:r>
          </a:p>
        </p:txBody>
      </p:sp>
      <mc:AlternateContent xmlns:mc="http://schemas.openxmlformats.org/markup-compatibility/2006" xmlns:a14="http://schemas.microsoft.com/office/drawing/2010/main">
        <mc:Choice Requires="a14">
          <p:sp>
            <p:nvSpPr>
              <p:cNvPr id="13" name="Rectangle 12"/>
              <p:cNvSpPr/>
              <p:nvPr/>
            </p:nvSpPr>
            <p:spPr>
              <a:xfrm>
                <a:off x="8201147" y="4547221"/>
                <a:ext cx="3607305" cy="12268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1" i="1">
                              <a:solidFill>
                                <a:srgbClr val="D15523"/>
                              </a:solidFill>
                              <a:latin typeface="Cambria Math" panose="02040503050406030204" pitchFamily="18" charset="0"/>
                              <a:ea typeface="Cambria Math" panose="02040503050406030204" pitchFamily="18" charset="0"/>
                            </a:rPr>
                          </m:ctrlPr>
                        </m:fPr>
                        <m:num>
                          <m:nary>
                            <m:naryPr>
                              <m:limLoc m:val="undOvr"/>
                              <m:ctrlPr>
                                <a:rPr lang="en-US" sz="2400" b="1" i="1">
                                  <a:solidFill>
                                    <a:srgbClr val="D15523"/>
                                  </a:solidFill>
                                  <a:latin typeface="Cambria Math" panose="02040503050406030204" pitchFamily="18" charset="0"/>
                                  <a:ea typeface="Cambria Math" panose="02040503050406030204" pitchFamily="18" charset="0"/>
                                </a:rPr>
                              </m:ctrlPr>
                            </m:naryPr>
                            <m:sub>
                              <m:sSub>
                                <m:sSubPr>
                                  <m:ctrlPr>
                                    <a:rPr lang="en-US" sz="2400" b="1" i="1">
                                      <a:solidFill>
                                        <a:srgbClr val="D15523"/>
                                      </a:solidFill>
                                      <a:latin typeface="Cambria Math" panose="02040503050406030204" pitchFamily="18" charset="0"/>
                                      <a:ea typeface="Cambria Math" panose="02040503050406030204" pitchFamily="18" charset="0"/>
                                    </a:rPr>
                                  </m:ctrlPr>
                                </m:sSubPr>
                                <m:e>
                                  <m:r>
                                    <a:rPr lang="en-US" sz="2400" b="1" i="1">
                                      <a:solidFill>
                                        <a:srgbClr val="D15523"/>
                                      </a:solidFill>
                                      <a:latin typeface="Cambria Math" panose="02040503050406030204" pitchFamily="18" charset="0"/>
                                      <a:ea typeface="Cambria Math" panose="02040503050406030204" pitchFamily="18" charset="0"/>
                                    </a:rPr>
                                    <m:t>𝒕</m:t>
                                  </m:r>
                                </m:e>
                                <m:sub>
                                  <m:r>
                                    <a:rPr lang="en-US" sz="2400" b="1" i="1">
                                      <a:solidFill>
                                        <a:srgbClr val="D15523"/>
                                      </a:solidFill>
                                      <a:latin typeface="Cambria Math" panose="02040503050406030204" pitchFamily="18" charset="0"/>
                                      <a:ea typeface="Cambria Math" panose="02040503050406030204" pitchFamily="18" charset="0"/>
                                    </a:rPr>
                                    <m:t>𝟎</m:t>
                                  </m:r>
                                </m:sub>
                              </m:sSub>
                            </m:sub>
                            <m:sup>
                              <m:r>
                                <a:rPr lang="en-US" sz="2400" b="1" i="1">
                                  <a:solidFill>
                                    <a:srgbClr val="D15523"/>
                                  </a:solidFill>
                                  <a:latin typeface="Cambria Math" panose="02040503050406030204" pitchFamily="18" charset="0"/>
                                  <a:ea typeface="Cambria Math" panose="02040503050406030204" pitchFamily="18" charset="0"/>
                                </a:rPr>
                                <m:t>𝒕</m:t>
                              </m:r>
                            </m:sup>
                            <m:e>
                              <m:sSub>
                                <m:sSubPr>
                                  <m:ctrlPr>
                                    <a:rPr lang="en-US" sz="2400" b="1" i="1">
                                      <a:solidFill>
                                        <a:srgbClr val="D15523"/>
                                      </a:solidFill>
                                      <a:latin typeface="Cambria Math" panose="02040503050406030204" pitchFamily="18" charset="0"/>
                                      <a:ea typeface="Cambria Math" panose="02040503050406030204" pitchFamily="18" charset="0"/>
                                    </a:rPr>
                                  </m:ctrlPr>
                                </m:sSubPr>
                                <m:e>
                                  <m:acc>
                                    <m:accPr>
                                      <m:chr m:val="̇"/>
                                      <m:ctrlPr>
                                        <a:rPr lang="en-US" sz="2400" b="1" i="1">
                                          <a:solidFill>
                                            <a:srgbClr val="D15523"/>
                                          </a:solidFill>
                                          <a:latin typeface="Cambria Math" panose="02040503050406030204" pitchFamily="18" charset="0"/>
                                          <a:ea typeface="Cambria Math" panose="02040503050406030204" pitchFamily="18" charset="0"/>
                                        </a:rPr>
                                      </m:ctrlPr>
                                    </m:accPr>
                                    <m:e>
                                      <m:r>
                                        <a:rPr lang="en-US" sz="2400" b="1" i="1">
                                          <a:solidFill>
                                            <a:srgbClr val="D15523"/>
                                          </a:solidFill>
                                          <a:latin typeface="Cambria Math" panose="02040503050406030204" pitchFamily="18" charset="0"/>
                                          <a:ea typeface="Cambria Math" panose="02040503050406030204" pitchFamily="18" charset="0"/>
                                        </a:rPr>
                                        <m:t>𝑬</m:t>
                                      </m:r>
                                    </m:e>
                                  </m:acc>
                                </m:e>
                                <m:sub>
                                  <m:r>
                                    <a:rPr lang="en-US" sz="2400" b="1" i="1">
                                      <a:solidFill>
                                        <a:srgbClr val="D15523"/>
                                      </a:solidFill>
                                      <a:latin typeface="Cambria Math" panose="02040503050406030204" pitchFamily="18" charset="0"/>
                                      <a:ea typeface="Cambria Math" panose="02040503050406030204" pitchFamily="18" charset="0"/>
                                    </a:rPr>
                                    <m:t>𝒈</m:t>
                                  </m:r>
                                </m:sub>
                              </m:sSub>
                            </m:e>
                          </m:nary>
                          <m:r>
                            <a:rPr lang="en-US" sz="2400" b="1" i="1">
                              <a:solidFill>
                                <a:srgbClr val="D15523"/>
                              </a:solidFill>
                              <a:latin typeface="Cambria Math" panose="02040503050406030204" pitchFamily="18" charset="0"/>
                              <a:ea typeface="Cambria Math" panose="02040503050406030204" pitchFamily="18" charset="0"/>
                            </a:rPr>
                            <m:t>𝒅𝒕</m:t>
                          </m:r>
                        </m:num>
                        <m:den>
                          <m:sSub>
                            <m:sSubPr>
                              <m:ctrlPr>
                                <a:rPr lang="en-US" sz="2400" b="1" i="1">
                                  <a:solidFill>
                                    <a:srgbClr val="D15523"/>
                                  </a:solidFill>
                                  <a:latin typeface="Cambria Math" panose="02040503050406030204" pitchFamily="18" charset="0"/>
                                  <a:ea typeface="Cambria Math" panose="02040503050406030204" pitchFamily="18" charset="0"/>
                                </a:rPr>
                              </m:ctrlPr>
                            </m:sSubPr>
                            <m:e>
                              <m:r>
                                <a:rPr lang="en-US" sz="2400" b="1" i="1">
                                  <a:solidFill>
                                    <a:srgbClr val="D15523"/>
                                  </a:solidFill>
                                  <a:latin typeface="Cambria Math" panose="02040503050406030204" pitchFamily="18" charset="0"/>
                                  <a:ea typeface="Cambria Math" panose="02040503050406030204" pitchFamily="18" charset="0"/>
                                </a:rPr>
                                <m:t>𝑬</m:t>
                              </m:r>
                            </m:e>
                            <m:sub>
                              <m:r>
                                <a:rPr lang="en-US" sz="2400" b="1" i="1">
                                  <a:solidFill>
                                    <a:srgbClr val="D15523"/>
                                  </a:solidFill>
                                  <a:latin typeface="Cambria Math" panose="02040503050406030204" pitchFamily="18" charset="0"/>
                                  <a:ea typeface="Cambria Math" panose="02040503050406030204" pitchFamily="18" charset="0"/>
                                </a:rPr>
                                <m:t>𝒄</m:t>
                              </m:r>
                            </m:sub>
                          </m:sSub>
                          <m:r>
                            <a:rPr lang="en-US" sz="2400" b="1">
                              <a:solidFill>
                                <a:srgbClr val="D15523"/>
                              </a:solidFill>
                              <a:latin typeface="Cambria Math" panose="02040503050406030204" pitchFamily="18" charset="0"/>
                              <a:ea typeface="Cambria Math" panose="02040503050406030204" pitchFamily="18" charset="0"/>
                            </a:rPr>
                            <m:t>+</m:t>
                          </m:r>
                          <m:r>
                            <a:rPr lang="en-US" sz="2400" b="1" i="1">
                              <a:solidFill>
                                <a:srgbClr val="D15523"/>
                              </a:solidFill>
                              <a:latin typeface="Cambria Math" panose="02040503050406030204" pitchFamily="18" charset="0"/>
                              <a:ea typeface="Cambria Math" panose="02040503050406030204" pitchFamily="18" charset="0"/>
                            </a:rPr>
                            <m:t>−</m:t>
                          </m:r>
                          <m:nary>
                            <m:naryPr>
                              <m:limLoc m:val="undOvr"/>
                              <m:ctrlPr>
                                <a:rPr lang="en-US" sz="2400" b="1" i="1">
                                  <a:solidFill>
                                    <a:srgbClr val="D15523"/>
                                  </a:solidFill>
                                  <a:latin typeface="Cambria Math" panose="02040503050406030204" pitchFamily="18" charset="0"/>
                                  <a:ea typeface="Cambria Math" panose="02040503050406030204" pitchFamily="18" charset="0"/>
                                </a:rPr>
                              </m:ctrlPr>
                            </m:naryPr>
                            <m:sub>
                              <m:sSub>
                                <m:sSubPr>
                                  <m:ctrlPr>
                                    <a:rPr lang="en-US" sz="2400" b="1" i="1">
                                      <a:solidFill>
                                        <a:srgbClr val="D15523"/>
                                      </a:solidFill>
                                      <a:latin typeface="Cambria Math" panose="02040503050406030204" pitchFamily="18" charset="0"/>
                                      <a:ea typeface="Cambria Math" panose="02040503050406030204" pitchFamily="18" charset="0"/>
                                    </a:rPr>
                                  </m:ctrlPr>
                                </m:sSubPr>
                                <m:e>
                                  <m:r>
                                    <a:rPr lang="en-US" sz="2400" b="1" i="1">
                                      <a:solidFill>
                                        <a:srgbClr val="D15523"/>
                                      </a:solidFill>
                                      <a:latin typeface="Cambria Math" panose="02040503050406030204" pitchFamily="18" charset="0"/>
                                      <a:ea typeface="Cambria Math" panose="02040503050406030204" pitchFamily="18" charset="0"/>
                                    </a:rPr>
                                    <m:t>𝒕</m:t>
                                  </m:r>
                                </m:e>
                                <m:sub>
                                  <m:r>
                                    <a:rPr lang="en-US" sz="2400" b="1" i="1">
                                      <a:solidFill>
                                        <a:srgbClr val="D15523"/>
                                      </a:solidFill>
                                      <a:latin typeface="Cambria Math" panose="02040503050406030204" pitchFamily="18" charset="0"/>
                                      <a:ea typeface="Cambria Math" panose="02040503050406030204" pitchFamily="18" charset="0"/>
                                    </a:rPr>
                                    <m:t>𝟎</m:t>
                                  </m:r>
                                </m:sub>
                              </m:sSub>
                            </m:sub>
                            <m:sup>
                              <m:r>
                                <a:rPr lang="en-US" sz="2400" b="1" i="1">
                                  <a:solidFill>
                                    <a:srgbClr val="D15523"/>
                                  </a:solidFill>
                                  <a:latin typeface="Cambria Math" panose="02040503050406030204" pitchFamily="18" charset="0"/>
                                  <a:ea typeface="Cambria Math" panose="02040503050406030204" pitchFamily="18" charset="0"/>
                                </a:rPr>
                                <m:t>𝒕</m:t>
                              </m:r>
                            </m:sup>
                            <m:e>
                              <m:sSub>
                                <m:sSubPr>
                                  <m:ctrlPr>
                                    <a:rPr lang="en-US" sz="2400" b="1" i="1">
                                      <a:solidFill>
                                        <a:srgbClr val="D15523"/>
                                      </a:solidFill>
                                      <a:latin typeface="Cambria Math" panose="02040503050406030204" pitchFamily="18" charset="0"/>
                                      <a:ea typeface="Cambria Math" panose="02040503050406030204" pitchFamily="18" charset="0"/>
                                    </a:rPr>
                                  </m:ctrlPr>
                                </m:sSubPr>
                                <m:e>
                                  <m:acc>
                                    <m:accPr>
                                      <m:chr m:val="̇"/>
                                      <m:ctrlPr>
                                        <a:rPr lang="en-US" sz="2400" b="1" i="1">
                                          <a:solidFill>
                                            <a:srgbClr val="D15523"/>
                                          </a:solidFill>
                                          <a:latin typeface="Cambria Math" panose="02040503050406030204" pitchFamily="18" charset="0"/>
                                          <a:ea typeface="Cambria Math" panose="02040503050406030204" pitchFamily="18" charset="0"/>
                                        </a:rPr>
                                      </m:ctrlPr>
                                    </m:accPr>
                                    <m:e>
                                      <m:r>
                                        <a:rPr lang="en-US" sz="2400" b="1" i="1">
                                          <a:solidFill>
                                            <a:srgbClr val="D15523"/>
                                          </a:solidFill>
                                          <a:latin typeface="Cambria Math" panose="02040503050406030204" pitchFamily="18" charset="0"/>
                                          <a:ea typeface="Cambria Math" panose="02040503050406030204" pitchFamily="18" charset="0"/>
                                        </a:rPr>
                                        <m:t>𝑬</m:t>
                                      </m:r>
                                    </m:e>
                                  </m:acc>
                                </m:e>
                                <m:sub>
                                  <m:r>
                                    <a:rPr lang="en-US" sz="2400" b="1" i="1">
                                      <a:solidFill>
                                        <a:srgbClr val="D15523"/>
                                      </a:solidFill>
                                      <a:latin typeface="Cambria Math" panose="02040503050406030204" pitchFamily="18" charset="0"/>
                                      <a:ea typeface="Cambria Math" panose="02040503050406030204" pitchFamily="18" charset="0"/>
                                    </a:rPr>
                                    <m:t>𝒐𝒑</m:t>
                                  </m:r>
                                </m:sub>
                              </m:sSub>
                            </m:e>
                          </m:nary>
                          <m:r>
                            <a:rPr lang="en-US" sz="2400" b="1" i="1">
                              <a:solidFill>
                                <a:srgbClr val="D15523"/>
                              </a:solidFill>
                              <a:latin typeface="Cambria Math" panose="02040503050406030204" pitchFamily="18" charset="0"/>
                              <a:ea typeface="Cambria Math" panose="02040503050406030204" pitchFamily="18" charset="0"/>
                            </a:rPr>
                            <m:t>𝒅𝒕</m:t>
                          </m:r>
                          <m:r>
                            <a:rPr lang="en-US" sz="2400" b="1">
                              <a:solidFill>
                                <a:srgbClr val="D15523"/>
                              </a:solidFill>
                              <a:latin typeface="Cambria Math" panose="02040503050406030204" pitchFamily="18" charset="0"/>
                              <a:ea typeface="Cambria Math" panose="02040503050406030204" pitchFamily="18" charset="0"/>
                            </a:rPr>
                            <m:t>+</m:t>
                          </m:r>
                          <m:sSub>
                            <m:sSubPr>
                              <m:ctrlPr>
                                <a:rPr lang="en-US" sz="2400" b="1" i="1">
                                  <a:solidFill>
                                    <a:srgbClr val="D15523"/>
                                  </a:solidFill>
                                  <a:latin typeface="Cambria Math" panose="02040503050406030204" pitchFamily="18" charset="0"/>
                                  <a:ea typeface="Cambria Math" panose="02040503050406030204" pitchFamily="18" charset="0"/>
                                </a:rPr>
                              </m:ctrlPr>
                            </m:sSubPr>
                            <m:e>
                              <m:r>
                                <a:rPr lang="en-US" sz="2400" b="1" i="1">
                                  <a:solidFill>
                                    <a:srgbClr val="D15523"/>
                                  </a:solidFill>
                                  <a:latin typeface="Cambria Math" panose="02040503050406030204" pitchFamily="18" charset="0"/>
                                  <a:ea typeface="Cambria Math" panose="02040503050406030204" pitchFamily="18" charset="0"/>
                                </a:rPr>
                                <m:t>𝑬</m:t>
                              </m:r>
                            </m:e>
                            <m:sub>
                              <m:r>
                                <a:rPr lang="en-US" sz="2400" b="1" i="1">
                                  <a:solidFill>
                                    <a:srgbClr val="D15523"/>
                                  </a:solidFill>
                                  <a:latin typeface="Cambria Math" panose="02040503050406030204" pitchFamily="18" charset="0"/>
                                  <a:ea typeface="Cambria Math" panose="02040503050406030204" pitchFamily="18" charset="0"/>
                                </a:rPr>
                                <m:t>𝒅</m:t>
                              </m:r>
                            </m:sub>
                          </m:sSub>
                        </m:den>
                      </m:f>
                    </m:oMath>
                  </m:oMathPara>
                </a14:m>
                <a:endParaRPr lang="en-US" sz="2400" b="1" dirty="0">
                  <a:solidFill>
                    <a:srgbClr val="D15523"/>
                  </a:solidFill>
                  <a:latin typeface="Cambria Math" panose="02040503050406030204" pitchFamily="18" charset="0"/>
                  <a:ea typeface="Cambria Math" panose="020405030504060302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8201147" y="4547221"/>
                <a:ext cx="3607305" cy="1226811"/>
              </a:xfrm>
              <a:prstGeom prst="rect">
                <a:avLst/>
              </a:prstGeom>
              <a:blipFill>
                <a:blip r:embed="rId7"/>
                <a:stretch>
                  <a:fillRect/>
                </a:stretch>
              </a:blipFill>
            </p:spPr>
            <p:txBody>
              <a:bodyPr/>
              <a:lstStyle/>
              <a:p>
                <a:r>
                  <a:rPr lang="en-US">
                    <a:noFill/>
                  </a:rPr>
                  <a:t> </a:t>
                </a:r>
              </a:p>
            </p:txBody>
          </p:sp>
        </mc:Fallback>
      </mc:AlternateContent>
      <p:sp>
        <p:nvSpPr>
          <p:cNvPr id="14" name="Subtitle 2"/>
          <p:cNvSpPr txBox="1">
            <a:spLocks/>
          </p:cNvSpPr>
          <p:nvPr/>
        </p:nvSpPr>
        <p:spPr>
          <a:xfrm>
            <a:off x="2154984" y="4669764"/>
            <a:ext cx="4890362" cy="10376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lnSpc>
                <a:spcPct val="130000"/>
              </a:lnSpc>
              <a:buNone/>
            </a:pPr>
            <a:r>
              <a:rPr lang="en-US" sz="6600" dirty="0">
                <a:solidFill>
                  <a:srgbClr val="D15523"/>
                </a:solidFill>
                <a:latin typeface="Comfortaa" panose="020F0603070200060003" pitchFamily="34" charset="0"/>
              </a:rPr>
              <a:t>EROEI</a:t>
            </a:r>
            <a:endParaRPr lang="en-US" sz="60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8759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transitions</a:t>
            </a:r>
            <a:endParaRPr lang="en-US" sz="2400" b="1" u="sng" dirty="0">
              <a:solidFill>
                <a:srgbClr val="D15523"/>
              </a:solidFill>
              <a:latin typeface="Comfortaa" panose="020F0603070200060003" pitchFamily="34" charset="0"/>
            </a:endParaRPr>
          </a:p>
        </p:txBody>
      </p:sp>
      <p:sp>
        <p:nvSpPr>
          <p:cNvPr id="11" name="Subtitle 2"/>
          <p:cNvSpPr txBox="1">
            <a:spLocks/>
          </p:cNvSpPr>
          <p:nvPr/>
        </p:nvSpPr>
        <p:spPr>
          <a:xfrm>
            <a:off x="-2" y="5722272"/>
            <a:ext cx="11332565" cy="5092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based on data from, BP, EIA, UNSD, WDI, years 1960-2100, Sgouridis, Csala, Bardi (2016)</a:t>
            </a:r>
          </a:p>
          <a:p>
            <a:pPr marL="0" indent="0">
              <a:buNone/>
            </a:pPr>
            <a:endParaRPr lang="en-US" sz="1000" dirty="0">
              <a:latin typeface="Comfortaa" panose="020F0603070200060003" pitchFamily="34" charset="0"/>
            </a:endParaRPr>
          </a:p>
        </p:txBody>
      </p:sp>
      <p:sp>
        <p:nvSpPr>
          <p:cNvPr id="4" name="Rectangle 3"/>
          <p:cNvSpPr/>
          <p:nvPr/>
        </p:nvSpPr>
        <p:spPr>
          <a:xfrm>
            <a:off x="920529" y="0"/>
            <a:ext cx="10350942"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920529" cy="6858000"/>
          </a:xfrm>
          <a:prstGeom prst="rect">
            <a:avLst/>
          </a:prstGeom>
          <a:solidFill>
            <a:srgbClr val="F0F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71471" y="0"/>
            <a:ext cx="920529" cy="6858000"/>
          </a:xfrm>
          <a:prstGeom prst="rect">
            <a:avLst/>
          </a:prstGeom>
          <a:solidFill>
            <a:srgbClr val="F0F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52D08F9C-C179-4625-8796-B838F1163A73}"/>
              </a:ext>
            </a:extLst>
          </p:cNvPr>
          <p:cNvSpPr txBox="1">
            <a:spLocks/>
          </p:cNvSpPr>
          <p:nvPr/>
        </p:nvSpPr>
        <p:spPr>
          <a:xfrm>
            <a:off x="32123" y="6635958"/>
            <a:ext cx="2111831" cy="3568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Sgouridis, Csala, Bardi (2016)</a:t>
            </a:r>
          </a:p>
          <a:p>
            <a:pPr marL="0" indent="0">
              <a:buNone/>
            </a:pPr>
            <a:endParaRPr lang="en-US" sz="1000" dirty="0">
              <a:latin typeface="Comfortaa" panose="020F0603070200060003" pitchFamily="34" charset="0"/>
            </a:endParaRPr>
          </a:p>
        </p:txBody>
      </p:sp>
    </p:spTree>
    <p:extLst>
      <p:ext uri="{BB962C8B-B14F-4D97-AF65-F5344CB8AC3E}">
        <p14:creationId xmlns:p14="http://schemas.microsoft.com/office/powerpoint/2010/main" val="398309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transitions</a:t>
            </a:r>
            <a:endParaRPr lang="en-US" sz="2400" b="1" u="sng" dirty="0">
              <a:solidFill>
                <a:srgbClr val="D15523"/>
              </a:solidFill>
              <a:latin typeface="Comfortaa" panose="020F0603070200060003" pitchFamily="34" charset="0"/>
            </a:endParaRPr>
          </a:p>
        </p:txBody>
      </p:sp>
      <p:sp>
        <p:nvSpPr>
          <p:cNvPr id="11" name="Subtitle 2"/>
          <p:cNvSpPr txBox="1">
            <a:spLocks/>
          </p:cNvSpPr>
          <p:nvPr/>
        </p:nvSpPr>
        <p:spPr>
          <a:xfrm>
            <a:off x="-2" y="5722272"/>
            <a:ext cx="11332565" cy="5092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based on data from, BP, EIA, UNSD, WDI, years 1960-2100, Sgouridis, Csala, Bardi (2016)</a:t>
            </a:r>
          </a:p>
          <a:p>
            <a:pPr marL="0" indent="0">
              <a:buNone/>
            </a:pPr>
            <a:endParaRPr lang="en-US" sz="1000" dirty="0">
              <a:latin typeface="Comfortaa" panose="020F0603070200060003" pitchFamily="34" charset="0"/>
            </a:endParaRPr>
          </a:p>
        </p:txBody>
      </p:sp>
      <p:sp>
        <p:nvSpPr>
          <p:cNvPr id="4" name="Rectangle 3"/>
          <p:cNvSpPr/>
          <p:nvPr/>
        </p:nvSpPr>
        <p:spPr>
          <a:xfrm>
            <a:off x="920529" y="0"/>
            <a:ext cx="10350942"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0"/>
            <a:ext cx="920529" cy="6858000"/>
          </a:xfrm>
          <a:prstGeom prst="rect">
            <a:avLst/>
          </a:prstGeom>
          <a:solidFill>
            <a:srgbClr val="F0F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71471" y="0"/>
            <a:ext cx="920529" cy="6858000"/>
          </a:xfrm>
          <a:prstGeom prst="rect">
            <a:avLst/>
          </a:prstGeom>
          <a:solidFill>
            <a:srgbClr val="F0F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6778D67E-FC26-4257-BAD1-5DECB47C6030}"/>
              </a:ext>
            </a:extLst>
          </p:cNvPr>
          <p:cNvSpPr txBox="1">
            <a:spLocks/>
          </p:cNvSpPr>
          <p:nvPr/>
        </p:nvSpPr>
        <p:spPr>
          <a:xfrm>
            <a:off x="32123" y="6635958"/>
            <a:ext cx="2111831" cy="3568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Sgouridis, Csala, Bardi (2016)</a:t>
            </a:r>
          </a:p>
          <a:p>
            <a:pPr marL="0" indent="0">
              <a:buNone/>
            </a:pPr>
            <a:endParaRPr lang="en-US" sz="1000" dirty="0">
              <a:latin typeface="Comfortaa" panose="020F0603070200060003" pitchFamily="34" charset="0"/>
            </a:endParaRPr>
          </a:p>
        </p:txBody>
      </p:sp>
    </p:spTree>
    <p:extLst>
      <p:ext uri="{BB962C8B-B14F-4D97-AF65-F5344CB8AC3E}">
        <p14:creationId xmlns:p14="http://schemas.microsoft.com/office/powerpoint/2010/main" val="66705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transitions</a:t>
            </a:r>
            <a:endParaRPr lang="en-US" sz="2400" b="1" u="sng" dirty="0">
              <a:solidFill>
                <a:srgbClr val="D15523"/>
              </a:solidFill>
              <a:latin typeface="Comfortaa" panose="020F0603070200060003" pitchFamily="34" charset="0"/>
            </a:endParaRPr>
          </a:p>
        </p:txBody>
      </p:sp>
      <p:sp>
        <p:nvSpPr>
          <p:cNvPr id="11" name="Subtitle 2"/>
          <p:cNvSpPr txBox="1">
            <a:spLocks/>
          </p:cNvSpPr>
          <p:nvPr/>
        </p:nvSpPr>
        <p:spPr>
          <a:xfrm>
            <a:off x="-2" y="5722272"/>
            <a:ext cx="11332565" cy="5092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based on data from, BP, EIA, UNSD, WDI, years 1960-2100, Sgouridis, Csala, Bardi (2016)</a:t>
            </a:r>
          </a:p>
          <a:p>
            <a:pPr marL="0" indent="0">
              <a:buNone/>
            </a:pPr>
            <a:endParaRPr lang="en-US" sz="1000" dirty="0">
              <a:latin typeface="Comfortaa" panose="020F0603070200060003" pitchFamily="34" charset="0"/>
            </a:endParaRPr>
          </a:p>
        </p:txBody>
      </p:sp>
      <p:sp>
        <p:nvSpPr>
          <p:cNvPr id="4" name="Rectangle 3"/>
          <p:cNvSpPr/>
          <p:nvPr/>
        </p:nvSpPr>
        <p:spPr>
          <a:xfrm>
            <a:off x="920529" y="0"/>
            <a:ext cx="10350942"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0"/>
            <a:ext cx="920529" cy="6858000"/>
          </a:xfrm>
          <a:prstGeom prst="rect">
            <a:avLst/>
          </a:prstGeom>
          <a:solidFill>
            <a:srgbClr val="F0F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71471" y="0"/>
            <a:ext cx="920529" cy="6858000"/>
          </a:xfrm>
          <a:prstGeom prst="rect">
            <a:avLst/>
          </a:prstGeom>
          <a:solidFill>
            <a:srgbClr val="F0F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FAE2A7AF-A357-485E-ADDD-061A14BDCAE8}"/>
              </a:ext>
            </a:extLst>
          </p:cNvPr>
          <p:cNvSpPr txBox="1">
            <a:spLocks/>
          </p:cNvSpPr>
          <p:nvPr/>
        </p:nvSpPr>
        <p:spPr>
          <a:xfrm>
            <a:off x="32123" y="6635958"/>
            <a:ext cx="2111831" cy="3568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Sgouridis, Csala, Bardi (2016)</a:t>
            </a:r>
          </a:p>
          <a:p>
            <a:pPr marL="0" indent="0">
              <a:buNone/>
            </a:pPr>
            <a:endParaRPr lang="en-US" sz="1000" dirty="0">
              <a:latin typeface="Comfortaa" panose="020F0603070200060003" pitchFamily="34" charset="0"/>
            </a:endParaRPr>
          </a:p>
        </p:txBody>
      </p:sp>
    </p:spTree>
    <p:extLst>
      <p:ext uri="{BB962C8B-B14F-4D97-AF65-F5344CB8AC3E}">
        <p14:creationId xmlns:p14="http://schemas.microsoft.com/office/powerpoint/2010/main" val="119929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transitions</a:t>
            </a:r>
            <a:endParaRPr lang="en-US" sz="2400" b="1" u="sng" dirty="0">
              <a:solidFill>
                <a:srgbClr val="D15523"/>
              </a:solidFill>
              <a:latin typeface="Comfortaa" panose="020F0603070200060003" pitchFamily="34" charset="0"/>
            </a:endParaRPr>
          </a:p>
        </p:txBody>
      </p:sp>
      <p:sp>
        <p:nvSpPr>
          <p:cNvPr id="11" name="Subtitle 2"/>
          <p:cNvSpPr txBox="1">
            <a:spLocks/>
          </p:cNvSpPr>
          <p:nvPr/>
        </p:nvSpPr>
        <p:spPr>
          <a:xfrm>
            <a:off x="-2" y="5722272"/>
            <a:ext cx="11332565" cy="5092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based on data from, BP, EIA, UNSD, WDI, years 1960-2100, Sgouridis, Csala, Bardi (2016)</a:t>
            </a:r>
          </a:p>
          <a:p>
            <a:pPr marL="0" indent="0">
              <a:buNone/>
            </a:pPr>
            <a:endParaRPr lang="en-US" sz="1000" dirty="0">
              <a:latin typeface="Comfortaa" panose="020F0603070200060003" pitchFamily="34" charset="0"/>
            </a:endParaRPr>
          </a:p>
        </p:txBody>
      </p:sp>
      <p:sp>
        <p:nvSpPr>
          <p:cNvPr id="4" name="Rectangle 3"/>
          <p:cNvSpPr/>
          <p:nvPr/>
        </p:nvSpPr>
        <p:spPr>
          <a:xfrm>
            <a:off x="920529" y="0"/>
            <a:ext cx="10350942"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0"/>
            <a:ext cx="920529" cy="6858000"/>
          </a:xfrm>
          <a:prstGeom prst="rect">
            <a:avLst/>
          </a:prstGeom>
          <a:solidFill>
            <a:srgbClr val="F0F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1271471" y="0"/>
            <a:ext cx="920529" cy="6858000"/>
          </a:xfrm>
          <a:prstGeom prst="rect">
            <a:avLst/>
          </a:prstGeom>
          <a:solidFill>
            <a:srgbClr val="F0F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4B0CF619-97F6-4295-B840-C772F08FE500}"/>
              </a:ext>
            </a:extLst>
          </p:cNvPr>
          <p:cNvSpPr txBox="1">
            <a:spLocks/>
          </p:cNvSpPr>
          <p:nvPr/>
        </p:nvSpPr>
        <p:spPr>
          <a:xfrm>
            <a:off x="32123" y="6635958"/>
            <a:ext cx="2111831" cy="3568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Sgouridis, Csala, Bardi (2016)</a:t>
            </a:r>
          </a:p>
          <a:p>
            <a:pPr marL="0" indent="0">
              <a:buNone/>
            </a:pPr>
            <a:endParaRPr lang="en-US" sz="1000" dirty="0">
              <a:latin typeface="Comfortaa" panose="020F0603070200060003" pitchFamily="34" charset="0"/>
            </a:endParaRPr>
          </a:p>
        </p:txBody>
      </p:sp>
    </p:spTree>
    <p:extLst>
      <p:ext uri="{BB962C8B-B14F-4D97-AF65-F5344CB8AC3E}">
        <p14:creationId xmlns:p14="http://schemas.microsoft.com/office/powerpoint/2010/main" val="70909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0AE5AFE-EB4C-4B40-A81A-87A35B195E9B}" type="slidenum">
              <a:rPr lang="en-US" smtClean="0"/>
              <a:t>3</a:t>
            </a:fld>
            <a:endParaRPr lang="en-US"/>
          </a:p>
        </p:txBody>
      </p:sp>
      <p:pic>
        <p:nvPicPr>
          <p:cNvPr id="12" name="Picture 11"/>
          <p:cNvPicPr>
            <a:picLocks noChangeAspect="1"/>
          </p:cNvPicPr>
          <p:nvPr/>
        </p:nvPicPr>
        <p:blipFill>
          <a:blip r:embed="rId3"/>
          <a:stretch>
            <a:fillRect/>
          </a:stretch>
        </p:blipFill>
        <p:spPr>
          <a:xfrm>
            <a:off x="873939" y="2052585"/>
            <a:ext cx="2373746" cy="1338807"/>
          </a:xfrm>
          <a:prstGeom prst="rect">
            <a:avLst/>
          </a:prstGeom>
          <a:ln>
            <a:noFill/>
          </a:ln>
          <a:effectLst>
            <a:outerShdw blurRad="292100" dist="139700" dir="2700000" algn="tl" rotWithShape="0">
              <a:srgbClr val="333333">
                <a:alpha val="65000"/>
              </a:srgbClr>
            </a:outerShdw>
          </a:effectLst>
        </p:spPr>
      </p:pic>
      <p:sp>
        <p:nvSpPr>
          <p:cNvPr id="13" name="Right Arrow 12"/>
          <p:cNvSpPr/>
          <p:nvPr/>
        </p:nvSpPr>
        <p:spPr>
          <a:xfrm>
            <a:off x="3580193" y="2558472"/>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688555" y="2052585"/>
            <a:ext cx="2373746" cy="1338807"/>
          </a:xfrm>
          <a:prstGeom prst="rect">
            <a:avLst/>
          </a:prstGeom>
          <a:ln>
            <a:noFill/>
          </a:ln>
          <a:effectLst>
            <a:outerShdw blurRad="292100" dist="139700" dir="2700000" algn="tl" rotWithShape="0">
              <a:srgbClr val="333333">
                <a:alpha val="65000"/>
              </a:srgbClr>
            </a:outerShdw>
          </a:effectLst>
        </p:spPr>
      </p:pic>
      <p:sp>
        <p:nvSpPr>
          <p:cNvPr id="15" name="Right Arrow 14"/>
          <p:cNvSpPr/>
          <p:nvPr/>
        </p:nvSpPr>
        <p:spPr>
          <a:xfrm>
            <a:off x="7394809" y="2558472"/>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503171" y="2052585"/>
            <a:ext cx="2373746" cy="1338807"/>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3"/>
          <a:stretch>
            <a:fillRect/>
          </a:stretch>
        </p:blipFill>
        <p:spPr>
          <a:xfrm>
            <a:off x="873939" y="4335946"/>
            <a:ext cx="2373746" cy="1338807"/>
          </a:xfrm>
          <a:prstGeom prst="rect">
            <a:avLst/>
          </a:prstGeom>
          <a:ln>
            <a:noFill/>
          </a:ln>
          <a:effectLst>
            <a:outerShdw blurRad="292100" dist="139700" dir="2700000" algn="tl" rotWithShape="0">
              <a:srgbClr val="333333">
                <a:alpha val="65000"/>
              </a:srgbClr>
            </a:outerShdw>
          </a:effectLst>
        </p:spPr>
      </p:pic>
      <p:sp>
        <p:nvSpPr>
          <p:cNvPr id="18" name="Right Arrow 17"/>
          <p:cNvSpPr/>
          <p:nvPr/>
        </p:nvSpPr>
        <p:spPr>
          <a:xfrm flipH="1">
            <a:off x="3580193" y="4841833"/>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4688555" y="4335946"/>
            <a:ext cx="2373746" cy="1338807"/>
          </a:xfrm>
          <a:prstGeom prst="rect">
            <a:avLst/>
          </a:prstGeom>
          <a:ln>
            <a:noFill/>
          </a:ln>
          <a:effectLst>
            <a:outerShdw blurRad="292100" dist="139700" dir="2700000" algn="tl" rotWithShape="0">
              <a:srgbClr val="333333">
                <a:alpha val="65000"/>
              </a:srgbClr>
            </a:outerShdw>
          </a:effectLst>
        </p:spPr>
      </p:pic>
      <p:sp>
        <p:nvSpPr>
          <p:cNvPr id="20" name="Right Arrow 19"/>
          <p:cNvSpPr/>
          <p:nvPr/>
        </p:nvSpPr>
        <p:spPr>
          <a:xfrm flipH="1">
            <a:off x="7394809" y="4841833"/>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3"/>
          <a:stretch>
            <a:fillRect/>
          </a:stretch>
        </p:blipFill>
        <p:spPr>
          <a:xfrm>
            <a:off x="8503171" y="4335946"/>
            <a:ext cx="2373746" cy="1338807"/>
          </a:xfrm>
          <a:prstGeom prst="rect">
            <a:avLst/>
          </a:prstGeom>
          <a:ln>
            <a:noFill/>
          </a:ln>
          <a:effectLst>
            <a:outerShdw blurRad="292100" dist="139700" dir="2700000" algn="tl" rotWithShape="0">
              <a:srgbClr val="333333">
                <a:alpha val="65000"/>
              </a:srgbClr>
            </a:outerShdw>
          </a:effectLst>
        </p:spPr>
      </p:pic>
      <p:sp>
        <p:nvSpPr>
          <p:cNvPr id="22" name="Subtitle 2"/>
          <p:cNvSpPr txBox="1">
            <a:spLocks/>
          </p:cNvSpPr>
          <p:nvPr/>
        </p:nvSpPr>
        <p:spPr>
          <a:xfrm>
            <a:off x="4776679"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outline</a:t>
            </a:r>
            <a:endParaRPr lang="en-US" sz="2400" b="1" u="sng" dirty="0">
              <a:solidFill>
                <a:srgbClr val="D15523"/>
              </a:solidFill>
              <a:latin typeface="Comfortaa" panose="020F0603070200060003" pitchFamily="34" charset="0"/>
            </a:endParaRPr>
          </a:p>
        </p:txBody>
      </p:sp>
      <p:sp>
        <p:nvSpPr>
          <p:cNvPr id="23" name="Subtitle 2"/>
          <p:cNvSpPr txBox="1">
            <a:spLocks/>
          </p:cNvSpPr>
          <p:nvPr/>
        </p:nvSpPr>
        <p:spPr>
          <a:xfrm>
            <a:off x="673599" y="224602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a:solidFill>
                  <a:srgbClr val="D15523"/>
                </a:solidFill>
                <a:latin typeface="Comfortaa" panose="020F0603070200060003" pitchFamily="34" charset="0"/>
              </a:rPr>
              <a:t>complexity</a:t>
            </a:r>
            <a:endParaRPr lang="en-US" sz="2400" dirty="0">
              <a:solidFill>
                <a:srgbClr val="D15523"/>
              </a:solidFill>
              <a:latin typeface="Comfortaa" panose="020F0603070200060003" pitchFamily="34" charset="0"/>
            </a:endParaRPr>
          </a:p>
        </p:txBody>
      </p:sp>
      <p:sp>
        <p:nvSpPr>
          <p:cNvPr id="24" name="Subtitle 2"/>
          <p:cNvSpPr txBox="1">
            <a:spLocks/>
          </p:cNvSpPr>
          <p:nvPr/>
        </p:nvSpPr>
        <p:spPr>
          <a:xfrm>
            <a:off x="4454130" y="2210989"/>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a:solidFill>
                  <a:srgbClr val="D15523"/>
                </a:solidFill>
                <a:latin typeface="Comfortaa" panose="020F0603070200060003" pitchFamily="34" charset="0"/>
              </a:rPr>
              <a:t>energy</a:t>
            </a:r>
            <a:endParaRPr lang="en-US" sz="2400" dirty="0">
              <a:solidFill>
                <a:srgbClr val="D15523"/>
              </a:solidFill>
              <a:latin typeface="Comfortaa" panose="020F0603070200060003" pitchFamily="34" charset="0"/>
            </a:endParaRPr>
          </a:p>
        </p:txBody>
      </p:sp>
      <p:sp>
        <p:nvSpPr>
          <p:cNvPr id="25" name="Right Arrow 24"/>
          <p:cNvSpPr/>
          <p:nvPr/>
        </p:nvSpPr>
        <p:spPr>
          <a:xfrm rot="16200000" flipH="1">
            <a:off x="9416139" y="3635617"/>
            <a:ext cx="547811" cy="45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ubtitle 2"/>
          <p:cNvSpPr txBox="1">
            <a:spLocks/>
          </p:cNvSpPr>
          <p:nvPr/>
        </p:nvSpPr>
        <p:spPr>
          <a:xfrm>
            <a:off x="8321303" y="2090918"/>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endParaRPr lang="en-US" sz="1000" dirty="0">
              <a:solidFill>
                <a:srgbClr val="D15523"/>
              </a:solidFill>
              <a:latin typeface="Comfortaa" panose="020F0603070200060003" pitchFamily="34" charset="0"/>
            </a:endParaRPr>
          </a:p>
          <a:p>
            <a:pPr marL="0" indent="0" algn="ctr">
              <a:buNone/>
            </a:pPr>
            <a:r>
              <a:rPr lang="en-US" sz="2800" dirty="0">
                <a:solidFill>
                  <a:srgbClr val="D15523"/>
                </a:solidFill>
                <a:latin typeface="Comfortaa" panose="020F0603070200060003" pitchFamily="34" charset="0"/>
              </a:rPr>
              <a:t>transitions</a:t>
            </a:r>
            <a:endParaRPr lang="en-US" sz="2400" dirty="0">
              <a:solidFill>
                <a:srgbClr val="D15523"/>
              </a:solidFill>
              <a:latin typeface="Comfortaa" panose="020F0603070200060003" pitchFamily="34" charset="0"/>
            </a:endParaRPr>
          </a:p>
        </p:txBody>
      </p:sp>
      <p:sp>
        <p:nvSpPr>
          <p:cNvPr id="27" name="Subtitle 2"/>
          <p:cNvSpPr txBox="1">
            <a:spLocks/>
          </p:cNvSpPr>
          <p:nvPr/>
        </p:nvSpPr>
        <p:spPr>
          <a:xfrm>
            <a:off x="8284359"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a:solidFill>
                  <a:srgbClr val="D15523"/>
                </a:solidFill>
                <a:latin typeface="Comfortaa" panose="020F0603070200060003" pitchFamily="34" charset="0"/>
              </a:rPr>
              <a:t>global </a:t>
            </a:r>
            <a:br>
              <a:rPr lang="en-US" sz="2800" dirty="0">
                <a:solidFill>
                  <a:srgbClr val="D15523"/>
                </a:solidFill>
                <a:latin typeface="Comfortaa" panose="020F0603070200060003" pitchFamily="34" charset="0"/>
              </a:rPr>
            </a:br>
            <a:r>
              <a:rPr lang="en-US" sz="2800" dirty="0">
                <a:solidFill>
                  <a:srgbClr val="D15523"/>
                </a:solidFill>
                <a:latin typeface="Comfortaa" panose="020F0603070200060003" pitchFamily="34" charset="0"/>
              </a:rPr>
              <a:t>results</a:t>
            </a:r>
            <a:endParaRPr lang="en-US" sz="2400" dirty="0">
              <a:solidFill>
                <a:srgbClr val="D15523"/>
              </a:solidFill>
              <a:latin typeface="Comfortaa" panose="020F0603070200060003" pitchFamily="34" charset="0"/>
            </a:endParaRPr>
          </a:p>
        </p:txBody>
      </p:sp>
      <p:sp>
        <p:nvSpPr>
          <p:cNvPr id="28" name="Subtitle 2"/>
          <p:cNvSpPr txBox="1">
            <a:spLocks/>
          </p:cNvSpPr>
          <p:nvPr/>
        </p:nvSpPr>
        <p:spPr>
          <a:xfrm>
            <a:off x="4435658"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a:solidFill>
                  <a:srgbClr val="D15523"/>
                </a:solidFill>
                <a:latin typeface="Comfortaa" panose="020F0603070200060003" pitchFamily="34" charset="0"/>
              </a:rPr>
              <a:t>country</a:t>
            </a:r>
            <a:br>
              <a:rPr lang="en-US" sz="2800" dirty="0">
                <a:solidFill>
                  <a:srgbClr val="D15523"/>
                </a:solidFill>
                <a:latin typeface="Comfortaa" panose="020F0603070200060003" pitchFamily="34" charset="0"/>
              </a:rPr>
            </a:br>
            <a:r>
              <a:rPr lang="en-US" sz="2800" dirty="0">
                <a:solidFill>
                  <a:srgbClr val="D15523"/>
                </a:solidFill>
                <a:latin typeface="Comfortaa" panose="020F0603070200060003" pitchFamily="34" charset="0"/>
              </a:rPr>
              <a:t>results</a:t>
            </a:r>
            <a:endParaRPr lang="en-US" sz="2400" dirty="0">
              <a:solidFill>
                <a:srgbClr val="D15523"/>
              </a:solidFill>
              <a:latin typeface="Comfortaa" panose="020F0603070200060003" pitchFamily="34" charset="0"/>
            </a:endParaRPr>
          </a:p>
        </p:txBody>
      </p:sp>
      <p:sp>
        <p:nvSpPr>
          <p:cNvPr id="29" name="Subtitle 2"/>
          <p:cNvSpPr txBox="1">
            <a:spLocks/>
          </p:cNvSpPr>
          <p:nvPr/>
        </p:nvSpPr>
        <p:spPr>
          <a:xfrm>
            <a:off x="655126"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endParaRPr lang="en-US" sz="1000" dirty="0">
              <a:solidFill>
                <a:srgbClr val="D15523"/>
              </a:solidFill>
              <a:latin typeface="Comfortaa" panose="020F0603070200060003" pitchFamily="34" charset="0"/>
            </a:endParaRPr>
          </a:p>
          <a:p>
            <a:pPr marL="0" indent="0" algn="ctr">
              <a:buNone/>
            </a:pPr>
            <a:r>
              <a:rPr lang="en-US" sz="2800" dirty="0">
                <a:solidFill>
                  <a:srgbClr val="D15523"/>
                </a:solidFill>
                <a:latin typeface="Comfortaa" panose="020F0603070200060003" pitchFamily="34" charset="0"/>
              </a:rPr>
              <a:t>wrap-up</a:t>
            </a:r>
            <a:br>
              <a:rPr lang="en-US" sz="2800" dirty="0">
                <a:solidFill>
                  <a:srgbClr val="D15523"/>
                </a:solidFill>
                <a:latin typeface="Comfortaa" panose="020F0603070200060003" pitchFamily="34" charset="0"/>
              </a:rPr>
            </a:br>
            <a:endParaRPr lang="en-US" sz="2400" dirty="0">
              <a:solidFill>
                <a:srgbClr val="D15523"/>
              </a:solidFill>
              <a:latin typeface="Comfortaa" panose="020F0603070200060003" pitchFamily="34" charset="0"/>
            </a:endParaRPr>
          </a:p>
        </p:txBody>
      </p:sp>
      <p:pic>
        <p:nvPicPr>
          <p:cNvPr id="31" name="Picture 2" descr="Energy Lancaster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070" r="24879" b="1"/>
          <a:stretch/>
        </p:blipFill>
        <p:spPr bwMode="auto">
          <a:xfrm>
            <a:off x="9250707" y="6172992"/>
            <a:ext cx="2831994" cy="56752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C:\Users\Dénes\AppData\Local\Packages\microsoft.windowscommunicationsapps_8wekyb3d8bbwe\AC\Temp\{46ADED6C-33A9-4F5C-98CB-4880C227F6C7}.tmp">
            <a:hlinkClick r:id="rId5"/>
          </p:cNvPr>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79" y="6127438"/>
            <a:ext cx="2591273" cy="667751"/>
          </a:xfrm>
          <a:prstGeom prst="rect">
            <a:avLst/>
          </a:prstGeom>
          <a:noFill/>
          <a:ln>
            <a:noFill/>
          </a:ln>
        </p:spPr>
      </p:pic>
      <p:sp>
        <p:nvSpPr>
          <p:cNvPr id="33" name="Title 1"/>
          <p:cNvSpPr txBox="1">
            <a:spLocks/>
          </p:cNvSpPr>
          <p:nvPr/>
        </p:nvSpPr>
        <p:spPr>
          <a:xfrm>
            <a:off x="3502783" y="6061865"/>
            <a:ext cx="5066670" cy="7611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lnSpc>
                <a:spcPct val="120000"/>
              </a:lnSpc>
            </a:pPr>
            <a:r>
              <a:rPr lang="en-US" sz="1600" cap="none" dirty="0">
                <a:latin typeface="Comfortaa" panose="020F0603070200060003" pitchFamily="34" charset="0"/>
              </a:rPr>
              <a:t>visualizing the </a:t>
            </a:r>
            <a:r>
              <a:rPr lang="en-US" sz="1600" b="1" cap="none" dirty="0">
                <a:solidFill>
                  <a:schemeClr val="accent2"/>
                </a:solidFill>
                <a:latin typeface="Comfortaa" panose="020F0603070200060003" pitchFamily="34" charset="0"/>
              </a:rPr>
              <a:t>energy</a:t>
            </a:r>
            <a:r>
              <a:rPr lang="en-US" sz="1600" cap="none" dirty="0">
                <a:latin typeface="Comfortaa" panose="020F0603070200060003" pitchFamily="34" charset="0"/>
              </a:rPr>
              <a:t> transitions of </a:t>
            </a:r>
            <a:br>
              <a:rPr lang="en-US" sz="1600" cap="none" dirty="0">
                <a:latin typeface="Comfortaa" panose="020F0603070200060003" pitchFamily="34" charset="0"/>
              </a:rPr>
            </a:br>
            <a:r>
              <a:rPr lang="en-US" sz="1600" cap="none" dirty="0">
                <a:latin typeface="Comfortaa" panose="020F0603070200060003" pitchFamily="34" charset="0"/>
              </a:rPr>
              <a:t>countries under binding </a:t>
            </a:r>
            <a:r>
              <a:rPr lang="en-US" sz="1600" b="1" cap="none" dirty="0">
                <a:solidFill>
                  <a:schemeClr val="accent2"/>
                </a:solidFill>
                <a:latin typeface="Comfortaa" panose="020F0603070200060003" pitchFamily="34" charset="0"/>
              </a:rPr>
              <a:t>climate</a:t>
            </a:r>
            <a:r>
              <a:rPr lang="en-US" sz="1600" cap="none" dirty="0">
                <a:latin typeface="Comfortaa" panose="020F0603070200060003" pitchFamily="34" charset="0"/>
              </a:rPr>
              <a:t> constraints</a:t>
            </a:r>
          </a:p>
        </p:txBody>
      </p:sp>
      <p:cxnSp>
        <p:nvCxnSpPr>
          <p:cNvPr id="34" name="Straight Connector 33"/>
          <p:cNvCxnSpPr/>
          <p:nvPr/>
        </p:nvCxnSpPr>
        <p:spPr>
          <a:xfrm>
            <a:off x="0" y="6061865"/>
            <a:ext cx="12192000" cy="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03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1250"/>
                                        <p:tgtEl>
                                          <p:spTgt spid="22"/>
                                        </p:tgtEl>
                                      </p:cBhvr>
                                    </p:animEffect>
                                  </p:childTnLst>
                                </p:cTn>
                              </p:par>
                            </p:childTnLst>
                          </p:cTn>
                        </p:par>
                        <p:par>
                          <p:cTn id="29" fill="hold">
                            <p:stCondLst>
                              <p:cond delay="225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up)">
                                      <p:cBhvr>
                                        <p:cTn id="64" dur="500"/>
                                        <p:tgtEl>
                                          <p:spTgt spid="25"/>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wipe(right)">
                                      <p:cBhvr>
                                        <p:cTn id="76" dur="500"/>
                                        <p:tgtEl>
                                          <p:spTgt spid="20"/>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grpId="0"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wipe(right)">
                                      <p:cBhvr>
                                        <p:cTn id="88" dur="500"/>
                                        <p:tgtEl>
                                          <p:spTgt spid="18"/>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nodeType="with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20" grpId="0" animBg="1"/>
      <p:bldP spid="22" grpId="0"/>
      <p:bldP spid="23" grpId="0"/>
      <p:bldP spid="24" grpId="0"/>
      <p:bldP spid="25" grpId="0" animBg="1"/>
      <p:bldP spid="26" grpId="0"/>
      <p:bldP spid="27" grpId="0"/>
      <p:bldP spid="28" grpId="0"/>
      <p:bldP spid="29"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4604" y="1865579"/>
            <a:ext cx="8023159" cy="26551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r">
              <a:lnSpc>
                <a:spcPct val="120000"/>
              </a:lnSpc>
            </a:pPr>
            <a:r>
              <a:rPr lang="en-US" sz="4400" cap="none" dirty="0">
                <a:latin typeface="Comfortaa" panose="020F0603070200060003" pitchFamily="34" charset="0"/>
              </a:rPr>
              <a:t>visualizing the</a:t>
            </a:r>
          </a:p>
          <a:p>
            <a:pPr algn="r">
              <a:lnSpc>
                <a:spcPct val="120000"/>
              </a:lnSpc>
            </a:pPr>
            <a:r>
              <a:rPr lang="en-US" sz="4400" b="1" cap="none" dirty="0">
                <a:solidFill>
                  <a:schemeClr val="accent2"/>
                </a:solidFill>
                <a:latin typeface="Comfortaa" panose="020F0603070200060003" pitchFamily="34" charset="0"/>
              </a:rPr>
              <a:t>energy</a:t>
            </a:r>
            <a:r>
              <a:rPr lang="en-US" sz="4400" cap="none" dirty="0">
                <a:latin typeface="Comfortaa" panose="020F0603070200060003" pitchFamily="34" charset="0"/>
              </a:rPr>
              <a:t> transitions of countries under binding </a:t>
            </a:r>
            <a:r>
              <a:rPr lang="en-US" sz="4400" b="1" cap="none" dirty="0">
                <a:solidFill>
                  <a:schemeClr val="accent2"/>
                </a:solidFill>
                <a:latin typeface="Comfortaa" panose="020F0603070200060003" pitchFamily="34" charset="0"/>
              </a:rPr>
              <a:t>climate</a:t>
            </a:r>
            <a:r>
              <a:rPr lang="en-US" sz="4400" cap="none" dirty="0">
                <a:latin typeface="Comfortaa" panose="020F0603070200060003" pitchFamily="34" charset="0"/>
              </a:rPr>
              <a:t> constraints</a:t>
            </a:r>
          </a:p>
        </p:txBody>
      </p:sp>
      <p:cxnSp>
        <p:nvCxnSpPr>
          <p:cNvPr id="9" name="Straight Connector 8"/>
          <p:cNvCxnSpPr/>
          <p:nvPr/>
        </p:nvCxnSpPr>
        <p:spPr>
          <a:xfrm>
            <a:off x="7590972" y="725715"/>
            <a:ext cx="0" cy="393337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8683814" y="2022605"/>
            <a:ext cx="2373746" cy="1338807"/>
          </a:xfrm>
          <a:prstGeom prst="rect">
            <a:avLst/>
          </a:prstGeom>
          <a:ln>
            <a:noFill/>
          </a:ln>
          <a:effectLst>
            <a:outerShdw blurRad="292100" dist="139700" dir="2700000" algn="tl" rotWithShape="0">
              <a:srgbClr val="333333">
                <a:alpha val="65000"/>
              </a:srgbClr>
            </a:outerShdw>
          </a:effectLst>
        </p:spPr>
      </p:pic>
      <p:sp>
        <p:nvSpPr>
          <p:cNvPr id="13" name="Subtitle 2"/>
          <p:cNvSpPr txBox="1">
            <a:spLocks/>
          </p:cNvSpPr>
          <p:nvPr/>
        </p:nvSpPr>
        <p:spPr>
          <a:xfrm>
            <a:off x="8483474" y="221604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a:solidFill>
                  <a:srgbClr val="D15523"/>
                </a:solidFill>
                <a:latin typeface="Comfortaa" panose="020F0603070200060003" pitchFamily="34" charset="0"/>
              </a:rPr>
              <a:t>global </a:t>
            </a:r>
            <a:br>
              <a:rPr lang="en-US" sz="2800" dirty="0">
                <a:solidFill>
                  <a:srgbClr val="D15523"/>
                </a:solidFill>
                <a:latin typeface="Comfortaa" panose="020F0603070200060003" pitchFamily="34" charset="0"/>
              </a:rPr>
            </a:br>
            <a:r>
              <a:rPr lang="en-US" sz="2800" dirty="0">
                <a:solidFill>
                  <a:srgbClr val="D15523"/>
                </a:solidFill>
                <a:latin typeface="Comfortaa" panose="020F0603070200060003" pitchFamily="34" charset="0"/>
              </a:rPr>
              <a:t>results</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25278583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transitions</a:t>
            </a:r>
            <a:endParaRPr lang="en-US" sz="2400" b="1" u="sng" dirty="0">
              <a:solidFill>
                <a:srgbClr val="D15523"/>
              </a:solidFill>
              <a:latin typeface="Comfortaa" panose="020F0603070200060003" pitchFamily="34" charset="0"/>
            </a:endParaRPr>
          </a:p>
        </p:txBody>
      </p:sp>
      <p:sp>
        <p:nvSpPr>
          <p:cNvPr id="11" name="Subtitle 2"/>
          <p:cNvSpPr txBox="1">
            <a:spLocks/>
          </p:cNvSpPr>
          <p:nvPr/>
        </p:nvSpPr>
        <p:spPr>
          <a:xfrm>
            <a:off x="-2" y="5722272"/>
            <a:ext cx="11332565" cy="5092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Own work based on data from, BP, EIA, UNSD, WDI, years 1960-2100, Sgouridis, Csala, Bardi (2016)</a:t>
            </a:r>
          </a:p>
          <a:p>
            <a:pPr marL="0" indent="0">
              <a:buNone/>
            </a:pPr>
            <a:endParaRPr lang="en-US" sz="1000" dirty="0">
              <a:latin typeface="Comfortaa" panose="020F0603070200060003" pitchFamily="34" charset="0"/>
            </a:endParaRPr>
          </a:p>
        </p:txBody>
      </p:sp>
      <p:sp>
        <p:nvSpPr>
          <p:cNvPr id="5" name="Rectangle 4"/>
          <p:cNvSpPr/>
          <p:nvPr/>
        </p:nvSpPr>
        <p:spPr>
          <a:xfrm>
            <a:off x="0" y="0"/>
            <a:ext cx="12192000" cy="6858000"/>
          </a:xfrm>
          <a:prstGeom prst="rect">
            <a:avLst/>
          </a:prstGeom>
          <a:solidFill>
            <a:srgbClr val="CCCCCC"/>
          </a:solidFill>
          <a:ln>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1804"/>
            <a:ext cx="12192000" cy="4574392"/>
          </a:xfrm>
          <a:prstGeom prst="rect">
            <a:avLst/>
          </a:prstGeom>
        </p:spPr>
      </p:pic>
    </p:spTree>
    <p:extLst>
      <p:ext uri="{BB962C8B-B14F-4D97-AF65-F5344CB8AC3E}">
        <p14:creationId xmlns:p14="http://schemas.microsoft.com/office/powerpoint/2010/main" val="266001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32</a:t>
            </a:fld>
            <a:endParaRPr lang="en-US"/>
          </a:p>
        </p:txBody>
      </p:sp>
      <p:sp>
        <p:nvSpPr>
          <p:cNvPr id="15" name="Subtitle 2"/>
          <p:cNvSpPr txBox="1">
            <a:spLocks/>
          </p:cNvSpPr>
          <p:nvPr/>
        </p:nvSpPr>
        <p:spPr>
          <a:xfrm>
            <a:off x="5331851" y="-239485"/>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global sensitivity analysis</a:t>
            </a:r>
            <a:endParaRPr lang="en-US" sz="2400" dirty="0">
              <a:solidFill>
                <a:srgbClr val="D15523"/>
              </a:solidFill>
              <a:latin typeface="Comfortaa" panose="020F0603070200060003" pitchFamily="34" charset="0"/>
            </a:endParaRPr>
          </a:p>
        </p:txBody>
      </p:sp>
      <p:pic>
        <p:nvPicPr>
          <p:cNvPr id="6" name="Picture 5">
            <a:hlinkClick r:id="rId3"/>
          </p:cNvPr>
          <p:cNvPicPr>
            <a:picLocks noChangeAspect="1"/>
          </p:cNvPicPr>
          <p:nvPr/>
        </p:nvPicPr>
        <p:blipFill>
          <a:blip r:embed="rId4"/>
          <a:stretch>
            <a:fillRect/>
          </a:stretch>
        </p:blipFill>
        <p:spPr>
          <a:xfrm>
            <a:off x="2683982" y="-1"/>
            <a:ext cx="9508018" cy="6845495"/>
          </a:xfrm>
          <a:prstGeom prst="rect">
            <a:avLst/>
          </a:prstGeom>
        </p:spPr>
      </p:pic>
      <p:sp>
        <p:nvSpPr>
          <p:cNvPr id="8" name="Rectangle 7"/>
          <p:cNvSpPr/>
          <p:nvPr/>
        </p:nvSpPr>
        <p:spPr>
          <a:xfrm>
            <a:off x="-241300" y="-1"/>
            <a:ext cx="2925282"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p:nvSpPr>
        <p:spPr>
          <a:xfrm>
            <a:off x="117457" y="555864"/>
            <a:ext cx="2565782" cy="10965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1800" b="1" u="sng" spc="-100" dirty="0">
                <a:solidFill>
                  <a:srgbClr val="D15523"/>
                </a:solidFill>
                <a:latin typeface="Comfortaa" panose="020F0603070200060003" pitchFamily="34" charset="0"/>
              </a:rPr>
              <a:t>Feasible transition</a:t>
            </a:r>
            <a:endParaRPr lang="en-US" sz="1800" spc="-100" dirty="0">
              <a:solidFill>
                <a:srgbClr val="D15523"/>
              </a:solidFill>
              <a:latin typeface="Comfortaa" panose="020F0603070200060003" pitchFamily="34" charset="0"/>
            </a:endParaRPr>
          </a:p>
          <a:p>
            <a:pPr>
              <a:lnSpc>
                <a:spcPct val="130000"/>
              </a:lnSpc>
              <a:buFontTx/>
              <a:buChar char="-"/>
            </a:pPr>
            <a:r>
              <a:rPr lang="en-US" sz="1800" spc="-100" dirty="0">
                <a:solidFill>
                  <a:srgbClr val="D15523"/>
                </a:solidFill>
                <a:latin typeface="Comfortaa" panose="020F0603070200060003" pitchFamily="34" charset="0"/>
              </a:rPr>
              <a:t>Low investment peak</a:t>
            </a:r>
          </a:p>
          <a:p>
            <a:pPr>
              <a:lnSpc>
                <a:spcPct val="130000"/>
              </a:lnSpc>
              <a:buFontTx/>
              <a:buChar char="-"/>
            </a:pPr>
            <a:r>
              <a:rPr lang="en-US" sz="1800" spc="-100" dirty="0">
                <a:solidFill>
                  <a:srgbClr val="D15523"/>
                </a:solidFill>
                <a:latin typeface="Comfortaa" panose="020F0603070200060003" pitchFamily="34" charset="0"/>
              </a:rPr>
              <a:t>Robust to EROEI and Demand uncertainty</a:t>
            </a:r>
          </a:p>
          <a:p>
            <a:pPr>
              <a:lnSpc>
                <a:spcPct val="130000"/>
              </a:lnSpc>
              <a:buFontTx/>
              <a:buChar char="-"/>
            </a:pPr>
            <a:r>
              <a:rPr lang="en-US" sz="1800" spc="-100" dirty="0">
                <a:solidFill>
                  <a:srgbClr val="D15523"/>
                </a:solidFill>
                <a:latin typeface="Comfortaa" panose="020F0603070200060003" pitchFamily="34" charset="0"/>
              </a:rPr>
              <a:t>Low continuous investment </a:t>
            </a:r>
          </a:p>
          <a:p>
            <a:pPr marL="0" indent="0">
              <a:lnSpc>
                <a:spcPct val="130000"/>
              </a:lnSpc>
              <a:buNone/>
            </a:pPr>
            <a:r>
              <a:rPr lang="en-US" sz="1800" spc="-100" dirty="0">
                <a:solidFill>
                  <a:srgbClr val="D15523"/>
                </a:solidFill>
                <a:latin typeface="Comfortaa" panose="020F0603070200060003" pitchFamily="34" charset="0"/>
              </a:rPr>
              <a:t>Envelopes are </a:t>
            </a:r>
            <a:br>
              <a:rPr lang="en-US" sz="1800" spc="-100" dirty="0">
                <a:solidFill>
                  <a:srgbClr val="D15523"/>
                </a:solidFill>
                <a:latin typeface="Comfortaa" panose="020F0603070200060003" pitchFamily="34" charset="0"/>
              </a:rPr>
            </a:br>
            <a:r>
              <a:rPr lang="en-US" sz="1800" spc="-100" dirty="0">
                <a:solidFill>
                  <a:srgbClr val="D15523"/>
                </a:solidFill>
                <a:latin typeface="Comfortaa" panose="020F0603070200060003" pitchFamily="34" charset="0"/>
              </a:rPr>
              <a:t>narrow during the </a:t>
            </a:r>
            <a:br>
              <a:rPr lang="en-US" sz="1800" spc="-100" dirty="0">
                <a:solidFill>
                  <a:srgbClr val="D15523"/>
                </a:solidFill>
                <a:latin typeface="Comfortaa" panose="020F0603070200060003" pitchFamily="34" charset="0"/>
              </a:rPr>
            </a:br>
            <a:r>
              <a:rPr lang="en-US" sz="1800" spc="-100" dirty="0">
                <a:solidFill>
                  <a:srgbClr val="D15523"/>
                </a:solidFill>
                <a:latin typeface="Comfortaa" panose="020F0603070200060003" pitchFamily="34" charset="0"/>
              </a:rPr>
              <a:t>early transition phase</a:t>
            </a:r>
          </a:p>
          <a:p>
            <a:pPr marL="0" indent="0">
              <a:lnSpc>
                <a:spcPct val="130000"/>
              </a:lnSpc>
              <a:buNone/>
            </a:pPr>
            <a:r>
              <a:rPr lang="en-US" sz="1800" spc="-100" dirty="0">
                <a:solidFill>
                  <a:srgbClr val="D15523"/>
                </a:solidFill>
                <a:latin typeface="Comfortaa" panose="020F0603070200060003" pitchFamily="34" charset="0"/>
              </a:rPr>
              <a:t>Hitting the feasible region requires a 55 times increase in renewable energy installation rates within 2-3 decades</a:t>
            </a:r>
          </a:p>
        </p:txBody>
      </p:sp>
    </p:spTree>
    <p:extLst>
      <p:ext uri="{BB962C8B-B14F-4D97-AF65-F5344CB8AC3E}">
        <p14:creationId xmlns:p14="http://schemas.microsoft.com/office/powerpoint/2010/main" val="262884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33</a:t>
            </a:fld>
            <a:endParaRPr lang="en-US"/>
          </a:p>
        </p:txBody>
      </p:sp>
      <p:sp>
        <p:nvSpPr>
          <p:cNvPr id="15" name="Subtitle 2"/>
          <p:cNvSpPr txBox="1">
            <a:spLocks/>
          </p:cNvSpPr>
          <p:nvPr/>
        </p:nvSpPr>
        <p:spPr>
          <a:xfrm>
            <a:off x="5331851" y="-239485"/>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global sensitivity analysis</a:t>
            </a:r>
            <a:endParaRPr lang="en-US" sz="2400" dirty="0">
              <a:solidFill>
                <a:srgbClr val="D15523"/>
              </a:solidFill>
              <a:latin typeface="Comfortaa" panose="020F0603070200060003" pitchFamily="34" charset="0"/>
            </a:endParaRPr>
          </a:p>
        </p:txBody>
      </p:sp>
      <p:sp>
        <p:nvSpPr>
          <p:cNvPr id="8" name="Rectangle 7"/>
          <p:cNvSpPr/>
          <p:nvPr/>
        </p:nvSpPr>
        <p:spPr>
          <a:xfrm>
            <a:off x="-241300" y="-1"/>
            <a:ext cx="1243330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l="7788" t="16158" r="22171" b="6427"/>
          <a:stretch/>
        </p:blipFill>
        <p:spPr>
          <a:xfrm>
            <a:off x="629588" y="9918"/>
            <a:ext cx="11022767" cy="6849699"/>
          </a:xfrm>
          <a:prstGeom prst="rect">
            <a:avLst/>
          </a:prstGeom>
        </p:spPr>
      </p:pic>
      <p:sp>
        <p:nvSpPr>
          <p:cNvPr id="3" name="Rectangle 2"/>
          <p:cNvSpPr/>
          <p:nvPr/>
        </p:nvSpPr>
        <p:spPr>
          <a:xfrm>
            <a:off x="846506" y="6231526"/>
            <a:ext cx="4160113" cy="452432"/>
          </a:xfrm>
          <a:prstGeom prst="rect">
            <a:avLst/>
          </a:prstGeom>
        </p:spPr>
        <p:txBody>
          <a:bodyPr wrap="none">
            <a:spAutoFit/>
          </a:bodyPr>
          <a:lstStyle/>
          <a:p>
            <a:pPr>
              <a:lnSpc>
                <a:spcPct val="130000"/>
              </a:lnSpc>
            </a:pPr>
            <a:r>
              <a:rPr lang="en-US" spc="-100" dirty="0">
                <a:solidFill>
                  <a:srgbClr val="D15523"/>
                </a:solidFill>
                <a:latin typeface="Comfortaa" panose="020F0603070200060003" pitchFamily="34" charset="0"/>
                <a:hlinkClick r:id="rId4"/>
              </a:rPr>
              <a:t>https://runthemodel.com/models/2104/</a:t>
            </a:r>
            <a:r>
              <a:rPr lang="en-US" spc="-100" dirty="0">
                <a:solidFill>
                  <a:srgbClr val="D15523"/>
                </a:solidFill>
                <a:latin typeface="Comfortaa" panose="020F0603070200060003" pitchFamily="34" charset="0"/>
              </a:rPr>
              <a:t> </a:t>
            </a:r>
          </a:p>
        </p:txBody>
      </p:sp>
    </p:spTree>
    <p:extLst>
      <p:ext uri="{BB962C8B-B14F-4D97-AF65-F5344CB8AC3E}">
        <p14:creationId xmlns:p14="http://schemas.microsoft.com/office/powerpoint/2010/main" val="7862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4604" y="1865579"/>
            <a:ext cx="8023159" cy="26551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r">
              <a:lnSpc>
                <a:spcPct val="120000"/>
              </a:lnSpc>
            </a:pPr>
            <a:r>
              <a:rPr lang="en-US" sz="4400" cap="none" dirty="0">
                <a:latin typeface="Comfortaa" panose="020F0603070200060003" pitchFamily="34" charset="0"/>
              </a:rPr>
              <a:t>visualizing the</a:t>
            </a:r>
          </a:p>
          <a:p>
            <a:pPr algn="r">
              <a:lnSpc>
                <a:spcPct val="120000"/>
              </a:lnSpc>
            </a:pPr>
            <a:r>
              <a:rPr lang="en-US" sz="4400" b="1" cap="none" dirty="0">
                <a:solidFill>
                  <a:schemeClr val="accent2"/>
                </a:solidFill>
                <a:latin typeface="Comfortaa" panose="020F0603070200060003" pitchFamily="34" charset="0"/>
              </a:rPr>
              <a:t>energy</a:t>
            </a:r>
            <a:r>
              <a:rPr lang="en-US" sz="4400" cap="none" dirty="0">
                <a:latin typeface="Comfortaa" panose="020F0603070200060003" pitchFamily="34" charset="0"/>
              </a:rPr>
              <a:t> transitions of countries under binding </a:t>
            </a:r>
            <a:r>
              <a:rPr lang="en-US" sz="4400" b="1" cap="none" dirty="0">
                <a:solidFill>
                  <a:schemeClr val="accent2"/>
                </a:solidFill>
                <a:latin typeface="Comfortaa" panose="020F0603070200060003" pitchFamily="34" charset="0"/>
              </a:rPr>
              <a:t>climate</a:t>
            </a:r>
            <a:r>
              <a:rPr lang="en-US" sz="4400" cap="none" dirty="0">
                <a:latin typeface="Comfortaa" panose="020F0603070200060003" pitchFamily="34" charset="0"/>
              </a:rPr>
              <a:t> constraints</a:t>
            </a:r>
          </a:p>
        </p:txBody>
      </p:sp>
      <p:cxnSp>
        <p:nvCxnSpPr>
          <p:cNvPr id="9" name="Straight Connector 8"/>
          <p:cNvCxnSpPr/>
          <p:nvPr/>
        </p:nvCxnSpPr>
        <p:spPr>
          <a:xfrm>
            <a:off x="7590972" y="725715"/>
            <a:ext cx="0" cy="393337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8683814" y="2022605"/>
            <a:ext cx="2373746" cy="1338807"/>
          </a:xfrm>
          <a:prstGeom prst="rect">
            <a:avLst/>
          </a:prstGeom>
          <a:ln>
            <a:noFill/>
          </a:ln>
          <a:effectLst>
            <a:outerShdw blurRad="292100" dist="139700" dir="2700000" algn="tl" rotWithShape="0">
              <a:srgbClr val="333333">
                <a:alpha val="65000"/>
              </a:srgbClr>
            </a:outerShdw>
          </a:effectLst>
        </p:spPr>
      </p:pic>
      <p:sp>
        <p:nvSpPr>
          <p:cNvPr id="13" name="Subtitle 2"/>
          <p:cNvSpPr txBox="1">
            <a:spLocks/>
          </p:cNvSpPr>
          <p:nvPr/>
        </p:nvSpPr>
        <p:spPr>
          <a:xfrm>
            <a:off x="8483474" y="221604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a:solidFill>
                  <a:srgbClr val="D15523"/>
                </a:solidFill>
                <a:latin typeface="Comfortaa" panose="020F0603070200060003" pitchFamily="34" charset="0"/>
              </a:rPr>
              <a:t>country </a:t>
            </a:r>
            <a:br>
              <a:rPr lang="en-US" sz="2800" dirty="0">
                <a:solidFill>
                  <a:srgbClr val="D15523"/>
                </a:solidFill>
                <a:latin typeface="Comfortaa" panose="020F0603070200060003" pitchFamily="34" charset="0"/>
              </a:rPr>
            </a:br>
            <a:r>
              <a:rPr lang="en-US" sz="2800" dirty="0">
                <a:solidFill>
                  <a:srgbClr val="D15523"/>
                </a:solidFill>
                <a:latin typeface="Comfortaa" panose="020F0603070200060003" pitchFamily="34" charset="0"/>
              </a:rPr>
              <a:t>results</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3267808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6" name="Subtitle 2"/>
          <p:cNvSpPr txBox="1">
            <a:spLocks/>
          </p:cNvSpPr>
          <p:nvPr/>
        </p:nvSpPr>
        <p:spPr>
          <a:xfrm>
            <a:off x="481568" y="806642"/>
            <a:ext cx="4191000" cy="793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dirty="0">
                <a:solidFill>
                  <a:srgbClr val="D15523"/>
                </a:solidFill>
                <a:latin typeface="Comfortaa" panose="020F0603070200060003" pitchFamily="34" charset="0"/>
              </a:rPr>
              <a:t>	</a:t>
            </a:r>
            <a:endParaRPr lang="en-US" b="1" dirty="0">
              <a:solidFill>
                <a:srgbClr val="D15523"/>
              </a:solidFill>
              <a:latin typeface="Comfortaa" panose="020F0603070200060003" pitchFamily="34" charset="0"/>
            </a:endParaRPr>
          </a:p>
          <a:p>
            <a:pPr>
              <a:lnSpc>
                <a:spcPct val="130000"/>
              </a:lnSpc>
            </a:pPr>
            <a:r>
              <a:rPr lang="en-US" dirty="0">
                <a:solidFill>
                  <a:srgbClr val="D15523"/>
                </a:solidFill>
                <a:latin typeface="Comfortaa" panose="020F0603070200060003" pitchFamily="34" charset="0"/>
              </a:rPr>
              <a:t>Collect historical trade data on fossil fuels and electricity from the UN COMTRADE database</a:t>
            </a:r>
          </a:p>
          <a:p>
            <a:pPr>
              <a:lnSpc>
                <a:spcPct val="130000"/>
              </a:lnSpc>
            </a:pPr>
            <a:r>
              <a:rPr lang="en-US" dirty="0">
                <a:solidFill>
                  <a:srgbClr val="D15523"/>
                </a:solidFill>
                <a:latin typeface="Comfortaa" panose="020F0603070200060003" pitchFamily="34" charset="0"/>
              </a:rPr>
              <a:t>Collect historical price data from World Bank Commodities database</a:t>
            </a:r>
          </a:p>
          <a:p>
            <a:pPr>
              <a:lnSpc>
                <a:spcPct val="130000"/>
              </a:lnSpc>
            </a:pPr>
            <a:r>
              <a:rPr lang="en-US" dirty="0">
                <a:solidFill>
                  <a:srgbClr val="D15523"/>
                </a:solidFill>
                <a:latin typeface="Comfortaa" panose="020F0603070200060003" pitchFamily="34" charset="0"/>
              </a:rPr>
              <a:t>Create historical energy trade flow networks</a:t>
            </a:r>
          </a:p>
        </p:txBody>
      </p:sp>
      <p:grpSp>
        <p:nvGrpSpPr>
          <p:cNvPr id="5" name="Group 4"/>
          <p:cNvGrpSpPr/>
          <p:nvPr/>
        </p:nvGrpSpPr>
        <p:grpSpPr>
          <a:xfrm>
            <a:off x="4830643" y="955851"/>
            <a:ext cx="6914568" cy="4977377"/>
            <a:chOff x="4714529" y="1426029"/>
            <a:chExt cx="6914568" cy="4977377"/>
          </a:xfrm>
        </p:grpSpPr>
        <p:pic>
          <p:nvPicPr>
            <p:cNvPr id="3" name="Picture 2"/>
            <p:cNvPicPr>
              <a:picLocks noChangeAspect="1"/>
            </p:cNvPicPr>
            <p:nvPr/>
          </p:nvPicPr>
          <p:blipFill>
            <a:blip r:embed="rId3"/>
            <a:stretch>
              <a:fillRect/>
            </a:stretch>
          </p:blipFill>
          <p:spPr>
            <a:xfrm>
              <a:off x="4714529" y="1426029"/>
              <a:ext cx="6914568" cy="4977377"/>
            </a:xfrm>
            <a:prstGeom prst="rect">
              <a:avLst/>
            </a:prstGeom>
          </p:spPr>
        </p:pic>
        <p:sp>
          <p:nvSpPr>
            <p:cNvPr id="12" name="Subtitle 2"/>
            <p:cNvSpPr txBox="1">
              <a:spLocks/>
            </p:cNvSpPr>
            <p:nvPr/>
          </p:nvSpPr>
          <p:spPr>
            <a:xfrm>
              <a:off x="5176861" y="2070158"/>
              <a:ext cx="2475796" cy="5641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600" dirty="0">
                  <a:solidFill>
                    <a:schemeClr val="bg1">
                      <a:lumMod val="50000"/>
                    </a:schemeClr>
                  </a:solidFill>
                  <a:latin typeface="Comfortaa" panose="020F0603070200060003" pitchFamily="34" charset="0"/>
                </a:rPr>
                <a:t>2015 electricity trade network of Europe</a:t>
              </a:r>
              <a:endParaRPr lang="en-US" sz="1400" dirty="0">
                <a:solidFill>
                  <a:schemeClr val="bg1">
                    <a:lumMod val="50000"/>
                  </a:schemeClr>
                </a:solidFill>
                <a:latin typeface="Comfortaa" panose="020F0603070200060003" pitchFamily="34" charset="0"/>
              </a:endParaRPr>
            </a:p>
          </p:txBody>
        </p:sp>
      </p:gr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a:latin typeface="Comfortaa" panose="020F0603070200060003" pitchFamily="34" charset="0"/>
              </a:rPr>
              <a:t>Own work based on data from UN COMTRADE, and WDC</a:t>
            </a:r>
          </a:p>
        </p:txBody>
      </p:sp>
      <p:sp>
        <p:nvSpPr>
          <p:cNvPr id="14"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trade network</a:t>
            </a:r>
            <a:endParaRPr lang="en-US" sz="2400" b="1" u="sng"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1571809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a:latin typeface="Comfortaa" panose="020F0603070200060003" pitchFamily="34" charset="0"/>
              </a:rPr>
              <a:t>Davis and </a:t>
            </a:r>
            <a:r>
              <a:rPr lang="en-US" sz="1000" dirty="0" err="1">
                <a:latin typeface="Comfortaa" panose="020F0603070200060003" pitchFamily="34" charset="0"/>
              </a:rPr>
              <a:t>Caldeira</a:t>
            </a:r>
            <a:r>
              <a:rPr lang="en-US" sz="1000" dirty="0">
                <a:latin typeface="Comfortaa" panose="020F0603070200060003" pitchFamily="34" charset="0"/>
              </a:rPr>
              <a:t> (2010)</a:t>
            </a:r>
          </a:p>
        </p:txBody>
      </p:sp>
      <p:sp>
        <p:nvSpPr>
          <p:cNvPr id="14" name="Subtitle 2"/>
          <p:cNvSpPr txBox="1">
            <a:spLocks/>
          </p:cNvSpPr>
          <p:nvPr/>
        </p:nvSpPr>
        <p:spPr>
          <a:xfrm>
            <a:off x="4812966"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embedded emissions in trade</a:t>
            </a:r>
            <a:endParaRPr lang="en-US" sz="2400" b="1" u="sng" dirty="0">
              <a:solidFill>
                <a:srgbClr val="D15523"/>
              </a:solidFill>
              <a:latin typeface="Comfortaa" panose="020F0603070200060003" pitchFamily="34" charset="0"/>
            </a:endParaRPr>
          </a:p>
        </p:txBody>
      </p:sp>
      <p:pic>
        <p:nvPicPr>
          <p:cNvPr id="10" name="Picture 9"/>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8698" y="1081313"/>
            <a:ext cx="9963516" cy="4753430"/>
          </a:xfrm>
          <a:prstGeom prst="rect">
            <a:avLst/>
          </a:prstGeom>
          <a:noFill/>
          <a:ln>
            <a:noFill/>
          </a:ln>
        </p:spPr>
      </p:pic>
    </p:spTree>
    <p:extLst>
      <p:ext uri="{BB962C8B-B14F-4D97-AF65-F5344CB8AC3E}">
        <p14:creationId xmlns:p14="http://schemas.microsoft.com/office/powerpoint/2010/main" val="62897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err="1">
                <a:latin typeface="Comfortaa" panose="020F0603070200060003" pitchFamily="34" charset="0"/>
              </a:rPr>
              <a:t>McGlade</a:t>
            </a:r>
            <a:r>
              <a:rPr lang="en-US" sz="1000" dirty="0">
                <a:latin typeface="Comfortaa" panose="020F0603070200060003" pitchFamily="34" charset="0"/>
              </a:rPr>
              <a:t> and Ekins (2015)</a:t>
            </a:r>
          </a:p>
        </p:txBody>
      </p:sp>
      <p:sp>
        <p:nvSpPr>
          <p:cNvPr id="14" name="Subtitle 2"/>
          <p:cNvSpPr txBox="1">
            <a:spLocks/>
          </p:cNvSpPr>
          <p:nvPr/>
        </p:nvSpPr>
        <p:spPr>
          <a:xfrm>
            <a:off x="5037819" y="-16167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unburnable reserves</a:t>
            </a:r>
            <a:endParaRPr lang="en-US" sz="2400" b="1" u="sng" dirty="0">
              <a:solidFill>
                <a:srgbClr val="D15523"/>
              </a:solidFill>
              <a:latin typeface="Comfortaa" panose="020F0603070200060003" pitchFamily="34" charset="0"/>
            </a:endParaRPr>
          </a:p>
        </p:txBody>
      </p:sp>
      <p:pic>
        <p:nvPicPr>
          <p:cNvPr id="2050" name="Picture 2" descr="https://i0.wp.com/blogs.sussex.ac.uk/sussexenergygroup/files/2015/01/Claires-pic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0509"/>
          <a:stretch/>
        </p:blipFill>
        <p:spPr bwMode="auto">
          <a:xfrm>
            <a:off x="489481" y="1492781"/>
            <a:ext cx="10215859" cy="37919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upply cost curves for oil, gas and coal and the combustion CO2 emissions for these resour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3143" y="1043774"/>
            <a:ext cx="6081951" cy="486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08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1000"/>
                                        <p:tgtEl>
                                          <p:spTgt spid="2050"/>
                                        </p:tgtEl>
                                      </p:cBhvr>
                                    </p:animEffect>
                                    <p:anim calcmode="lin" valueType="num">
                                      <p:cBhvr>
                                        <p:cTn id="19" dur="1000" fill="hold"/>
                                        <p:tgtEl>
                                          <p:spTgt spid="2050"/>
                                        </p:tgtEl>
                                        <p:attrNameLst>
                                          <p:attrName>ppt_x</p:attrName>
                                        </p:attrNameLst>
                                      </p:cBhvr>
                                      <p:tavLst>
                                        <p:tav tm="0">
                                          <p:val>
                                            <p:strVal val="#ppt_x"/>
                                          </p:val>
                                        </p:tav>
                                        <p:tav tm="100000">
                                          <p:val>
                                            <p:strVal val="#ppt_x"/>
                                          </p:val>
                                        </p:tav>
                                      </p:tavLst>
                                    </p:anim>
                                    <p:anim calcmode="lin" valueType="num">
                                      <p:cBhvr>
                                        <p:cTn id="20"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a:latin typeface="Comfortaa" panose="020F0603070200060003" pitchFamily="34" charset="0"/>
              </a:rPr>
              <a:t>NETSET Exploratorium, Csala (2016)</a:t>
            </a:r>
          </a:p>
        </p:txBody>
      </p:sp>
      <p:sp>
        <p:nvSpPr>
          <p:cNvPr id="14" name="Subtitle 2"/>
          <p:cNvSpPr txBox="1">
            <a:spLocks/>
          </p:cNvSpPr>
          <p:nvPr/>
        </p:nvSpPr>
        <p:spPr>
          <a:xfrm>
            <a:off x="5037819" y="-16167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fossil phase-out</a:t>
            </a:r>
            <a:endParaRPr lang="en-US" sz="2400" b="1" u="sng" dirty="0">
              <a:solidFill>
                <a:srgbClr val="D15523"/>
              </a:solidFill>
              <a:latin typeface="Comfortaa" panose="020F06030702000600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2603534" y="963688"/>
            <a:ext cx="9379533" cy="4921414"/>
          </a:xfrm>
          <a:prstGeom prst="rect">
            <a:avLst/>
          </a:prstGeom>
        </p:spPr>
      </p:pic>
      <p:sp>
        <p:nvSpPr>
          <p:cNvPr id="7" name="Subtitle 2"/>
          <p:cNvSpPr txBox="1">
            <a:spLocks/>
          </p:cNvSpPr>
          <p:nvPr/>
        </p:nvSpPr>
        <p:spPr>
          <a:xfrm>
            <a:off x="30207" y="4855528"/>
            <a:ext cx="3995298" cy="8788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endParaRPr lang="en-US" sz="1000" b="1" dirty="0">
              <a:latin typeface="Comfortaa" panose="020F0603070200060003" pitchFamily="34" charset="0"/>
            </a:endParaRPr>
          </a:p>
          <a:p>
            <a:pPr marL="0" indent="0">
              <a:lnSpc>
                <a:spcPct val="130000"/>
              </a:lnSpc>
              <a:buNone/>
            </a:pPr>
            <a:r>
              <a:rPr lang="en-US" sz="1600" b="1" u="sng" dirty="0">
                <a:solidFill>
                  <a:srgbClr val="D15523"/>
                </a:solidFill>
                <a:latin typeface="Comfortaa" panose="020F0603070200060003" pitchFamily="34" charset="0"/>
                <a:hlinkClick r:id="rId4"/>
              </a:rPr>
              <a:t>http://netset.csaladen.es</a:t>
            </a:r>
            <a:r>
              <a:rPr lang="en-US" sz="1600" b="1" u="sng" dirty="0">
                <a:solidFill>
                  <a:srgbClr val="D15523"/>
                </a:solidFill>
                <a:latin typeface="Comfortaa" panose="020F0603070200060003" pitchFamily="34" charset="0"/>
              </a:rPr>
              <a:t> </a:t>
            </a:r>
            <a:endParaRPr lang="en-US" sz="1400" b="1" u="sng" dirty="0">
              <a:solidFill>
                <a:srgbClr val="D15523"/>
              </a:solidFill>
              <a:latin typeface="Comfortaa" panose="020F0603070200060003" pitchFamily="34" charset="0"/>
            </a:endParaRPr>
          </a:p>
        </p:txBody>
      </p:sp>
      <p:pic>
        <p:nvPicPr>
          <p:cNvPr id="8" name="Picture 2" descr="Netse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04" y="2452437"/>
            <a:ext cx="1526933" cy="152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70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a:latin typeface="Comfortaa" panose="020F0603070200060003" pitchFamily="34" charset="0"/>
              </a:rPr>
              <a:t>NETSET Exploratorium, Csala (2016)</a:t>
            </a:r>
          </a:p>
        </p:txBody>
      </p:sp>
      <p:sp>
        <p:nvSpPr>
          <p:cNvPr id="14" name="Subtitle 2"/>
          <p:cNvSpPr txBox="1">
            <a:spLocks/>
          </p:cNvSpPr>
          <p:nvPr/>
        </p:nvSpPr>
        <p:spPr>
          <a:xfrm>
            <a:off x="5037819" y="-16167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resource distribution</a:t>
            </a:r>
            <a:endParaRPr lang="en-US" sz="2400" b="1" u="sng" dirty="0">
              <a:solidFill>
                <a:srgbClr val="D15523"/>
              </a:solidFill>
              <a:latin typeface="Comfortaa" panose="020F0603070200060003" pitchFamily="34" charset="0"/>
            </a:endParaRPr>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643085" y="1049457"/>
            <a:ext cx="8427130" cy="4966715"/>
          </a:xfrm>
          <a:prstGeom prst="rect">
            <a:avLst/>
          </a:prstGeom>
        </p:spPr>
      </p:pic>
      <p:sp>
        <p:nvSpPr>
          <p:cNvPr id="8" name="Subtitle 2"/>
          <p:cNvSpPr txBox="1">
            <a:spLocks/>
          </p:cNvSpPr>
          <p:nvPr/>
        </p:nvSpPr>
        <p:spPr>
          <a:xfrm>
            <a:off x="-395752" y="4416597"/>
            <a:ext cx="4667999"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100" b="1" dirty="0">
              <a:latin typeface="Comfortaa" panose="020F0603070200060003" pitchFamily="34" charset="0"/>
            </a:endParaRPr>
          </a:p>
          <a:p>
            <a:pPr marL="0" indent="0" algn="ctr">
              <a:lnSpc>
                <a:spcPct val="130000"/>
              </a:lnSpc>
              <a:buNone/>
            </a:pPr>
            <a:r>
              <a:rPr lang="en-US" sz="2000" b="1" u="sng" dirty="0">
                <a:solidFill>
                  <a:srgbClr val="D15523"/>
                </a:solidFill>
                <a:latin typeface="Comfortaa" panose="020F0603070200060003" pitchFamily="34" charset="0"/>
                <a:hlinkClick r:id="rId4"/>
              </a:rPr>
              <a:t>http://netset.csaladen.es</a:t>
            </a:r>
            <a:r>
              <a:rPr lang="en-US" sz="2000" b="1" u="sng" dirty="0">
                <a:solidFill>
                  <a:srgbClr val="D15523"/>
                </a:solidFill>
                <a:latin typeface="Comfortaa" panose="020F0603070200060003" pitchFamily="34" charset="0"/>
              </a:rPr>
              <a:t> </a:t>
            </a:r>
            <a:endParaRPr lang="en-US" sz="1800" b="1" u="sng" dirty="0">
              <a:solidFill>
                <a:srgbClr val="D15523"/>
              </a:solidFill>
              <a:latin typeface="Comfortaa" panose="020F0603070200060003" pitchFamily="34" charset="0"/>
            </a:endParaRPr>
          </a:p>
        </p:txBody>
      </p:sp>
      <p:pic>
        <p:nvPicPr>
          <p:cNvPr id="10242" name="Picture 2" descr="Netse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893" y="2134045"/>
            <a:ext cx="2219506" cy="221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08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873939" y="2052585"/>
            <a:ext cx="2373746" cy="1338807"/>
          </a:xfrm>
          <a:prstGeom prst="rect">
            <a:avLst/>
          </a:prstGeom>
          <a:ln>
            <a:noFill/>
          </a:ln>
          <a:effectLst>
            <a:outerShdw blurRad="292100" dist="139700" dir="2700000" algn="tl" rotWithShape="0">
              <a:srgbClr val="333333">
                <a:alpha val="65000"/>
              </a:srgbClr>
            </a:outerShdw>
          </a:effectLst>
        </p:spPr>
      </p:pic>
      <p:sp>
        <p:nvSpPr>
          <p:cNvPr id="13" name="Right Arrow 12"/>
          <p:cNvSpPr/>
          <p:nvPr/>
        </p:nvSpPr>
        <p:spPr>
          <a:xfrm>
            <a:off x="3580193" y="2558472"/>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688555" y="2052585"/>
            <a:ext cx="2373746" cy="1338807"/>
          </a:xfrm>
          <a:prstGeom prst="rect">
            <a:avLst/>
          </a:prstGeom>
          <a:ln>
            <a:noFill/>
          </a:ln>
          <a:effectLst>
            <a:outerShdw blurRad="292100" dist="139700" dir="2700000" algn="tl" rotWithShape="0">
              <a:srgbClr val="333333">
                <a:alpha val="65000"/>
              </a:srgbClr>
            </a:outerShdw>
          </a:effectLst>
        </p:spPr>
      </p:pic>
      <p:sp>
        <p:nvSpPr>
          <p:cNvPr id="15" name="Right Arrow 14"/>
          <p:cNvSpPr/>
          <p:nvPr/>
        </p:nvSpPr>
        <p:spPr>
          <a:xfrm>
            <a:off x="7394809" y="2558472"/>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503171" y="2052585"/>
            <a:ext cx="2373746" cy="1338807"/>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3"/>
          <a:stretch>
            <a:fillRect/>
          </a:stretch>
        </p:blipFill>
        <p:spPr>
          <a:xfrm>
            <a:off x="873939" y="4335946"/>
            <a:ext cx="2373746" cy="1338807"/>
          </a:xfrm>
          <a:prstGeom prst="rect">
            <a:avLst/>
          </a:prstGeom>
          <a:ln>
            <a:noFill/>
          </a:ln>
          <a:effectLst>
            <a:outerShdw blurRad="292100" dist="139700" dir="2700000" algn="tl" rotWithShape="0">
              <a:srgbClr val="333333">
                <a:alpha val="65000"/>
              </a:srgbClr>
            </a:outerShdw>
          </a:effectLst>
        </p:spPr>
      </p:pic>
      <p:sp>
        <p:nvSpPr>
          <p:cNvPr id="18" name="Right Arrow 17"/>
          <p:cNvSpPr/>
          <p:nvPr/>
        </p:nvSpPr>
        <p:spPr>
          <a:xfrm flipH="1">
            <a:off x="3580193" y="4841833"/>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4688555" y="4335946"/>
            <a:ext cx="2373746" cy="1338807"/>
          </a:xfrm>
          <a:prstGeom prst="rect">
            <a:avLst/>
          </a:prstGeom>
          <a:ln>
            <a:noFill/>
          </a:ln>
          <a:effectLst>
            <a:outerShdw blurRad="292100" dist="139700" dir="2700000" algn="tl" rotWithShape="0">
              <a:srgbClr val="333333">
                <a:alpha val="65000"/>
              </a:srgbClr>
            </a:outerShdw>
          </a:effectLst>
        </p:spPr>
      </p:pic>
      <p:sp>
        <p:nvSpPr>
          <p:cNvPr id="20" name="Right Arrow 19"/>
          <p:cNvSpPr/>
          <p:nvPr/>
        </p:nvSpPr>
        <p:spPr>
          <a:xfrm flipH="1">
            <a:off x="7394809" y="4841833"/>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3"/>
          <a:stretch>
            <a:fillRect/>
          </a:stretch>
        </p:blipFill>
        <p:spPr>
          <a:xfrm>
            <a:off x="8503171" y="4335946"/>
            <a:ext cx="2373746" cy="1338807"/>
          </a:xfrm>
          <a:prstGeom prst="rect">
            <a:avLst/>
          </a:prstGeom>
          <a:ln>
            <a:noFill/>
          </a:ln>
          <a:effectLst>
            <a:outerShdw blurRad="292100" dist="139700" dir="2700000" algn="tl" rotWithShape="0">
              <a:srgbClr val="333333">
                <a:alpha val="65000"/>
              </a:srgbClr>
            </a:outerShdw>
          </a:effectLst>
        </p:spPr>
      </p:pic>
      <p:sp>
        <p:nvSpPr>
          <p:cNvPr id="22" name="Subtitle 2"/>
          <p:cNvSpPr txBox="1">
            <a:spLocks/>
          </p:cNvSpPr>
          <p:nvPr/>
        </p:nvSpPr>
        <p:spPr>
          <a:xfrm>
            <a:off x="4776679"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outline</a:t>
            </a:r>
            <a:endParaRPr lang="en-US" sz="2400" b="1" u="sng" dirty="0">
              <a:solidFill>
                <a:srgbClr val="D15523"/>
              </a:solidFill>
              <a:latin typeface="Comfortaa" panose="020F0603070200060003" pitchFamily="34" charset="0"/>
            </a:endParaRPr>
          </a:p>
        </p:txBody>
      </p:sp>
      <p:sp>
        <p:nvSpPr>
          <p:cNvPr id="23" name="Subtitle 2"/>
          <p:cNvSpPr txBox="1">
            <a:spLocks/>
          </p:cNvSpPr>
          <p:nvPr/>
        </p:nvSpPr>
        <p:spPr>
          <a:xfrm>
            <a:off x="673599" y="224602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a:solidFill>
                  <a:srgbClr val="D15523"/>
                </a:solidFill>
                <a:latin typeface="Comfortaa" panose="020F0603070200060003" pitchFamily="34" charset="0"/>
              </a:rPr>
              <a:t>complexity</a:t>
            </a:r>
            <a:endParaRPr lang="en-US" sz="2400" dirty="0">
              <a:solidFill>
                <a:srgbClr val="D15523"/>
              </a:solidFill>
              <a:latin typeface="Comfortaa" panose="020F0603070200060003" pitchFamily="34" charset="0"/>
            </a:endParaRPr>
          </a:p>
        </p:txBody>
      </p:sp>
      <p:sp>
        <p:nvSpPr>
          <p:cNvPr id="24" name="Subtitle 2"/>
          <p:cNvSpPr txBox="1">
            <a:spLocks/>
          </p:cNvSpPr>
          <p:nvPr/>
        </p:nvSpPr>
        <p:spPr>
          <a:xfrm>
            <a:off x="4454130" y="2210989"/>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a:solidFill>
                  <a:srgbClr val="D15523"/>
                </a:solidFill>
                <a:latin typeface="Comfortaa" panose="020F0603070200060003" pitchFamily="34" charset="0"/>
              </a:rPr>
              <a:t>energy</a:t>
            </a:r>
            <a:endParaRPr lang="en-US" sz="2400" dirty="0">
              <a:solidFill>
                <a:srgbClr val="D15523"/>
              </a:solidFill>
              <a:latin typeface="Comfortaa" panose="020F0603070200060003" pitchFamily="34" charset="0"/>
            </a:endParaRPr>
          </a:p>
        </p:txBody>
      </p:sp>
      <p:sp>
        <p:nvSpPr>
          <p:cNvPr id="25" name="Right Arrow 24"/>
          <p:cNvSpPr/>
          <p:nvPr/>
        </p:nvSpPr>
        <p:spPr>
          <a:xfrm rot="16200000" flipH="1">
            <a:off x="9416139" y="3635617"/>
            <a:ext cx="547811" cy="45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ubtitle 2"/>
          <p:cNvSpPr txBox="1">
            <a:spLocks/>
          </p:cNvSpPr>
          <p:nvPr/>
        </p:nvSpPr>
        <p:spPr>
          <a:xfrm>
            <a:off x="655126"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endParaRPr lang="en-US" sz="900" dirty="0">
              <a:solidFill>
                <a:srgbClr val="D15523"/>
              </a:solidFill>
              <a:latin typeface="Comfortaa" panose="020F0603070200060003" pitchFamily="34" charset="0"/>
            </a:endParaRPr>
          </a:p>
          <a:p>
            <a:pPr marL="0" indent="0" algn="ctr">
              <a:buNone/>
            </a:pPr>
            <a:r>
              <a:rPr lang="en-US" sz="2800" dirty="0">
                <a:solidFill>
                  <a:srgbClr val="D15523"/>
                </a:solidFill>
                <a:latin typeface="Comfortaa" panose="020F0603070200060003" pitchFamily="34" charset="0"/>
              </a:rPr>
              <a:t>wrap-up</a:t>
            </a:r>
            <a:endParaRPr lang="en-US" sz="2400" dirty="0">
              <a:solidFill>
                <a:srgbClr val="D15523"/>
              </a:solidFill>
              <a:latin typeface="Comfortaa" panose="020F0603070200060003" pitchFamily="34" charset="0"/>
            </a:endParaRPr>
          </a:p>
        </p:txBody>
      </p:sp>
      <p:sp>
        <p:nvSpPr>
          <p:cNvPr id="33" name="Subtitle 2"/>
          <p:cNvSpPr txBox="1">
            <a:spLocks/>
          </p:cNvSpPr>
          <p:nvPr/>
        </p:nvSpPr>
        <p:spPr>
          <a:xfrm>
            <a:off x="8321303" y="2105432"/>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endParaRPr lang="en-US" sz="900" dirty="0">
              <a:solidFill>
                <a:srgbClr val="D15523"/>
              </a:solidFill>
              <a:latin typeface="Comfortaa" panose="020F0603070200060003" pitchFamily="34" charset="0"/>
            </a:endParaRPr>
          </a:p>
          <a:p>
            <a:pPr marL="0" indent="0" algn="ctr">
              <a:buNone/>
            </a:pPr>
            <a:r>
              <a:rPr lang="en-US" sz="2800" dirty="0">
                <a:solidFill>
                  <a:srgbClr val="D15523"/>
                </a:solidFill>
                <a:latin typeface="Comfortaa" panose="020F0603070200060003" pitchFamily="34" charset="0"/>
              </a:rPr>
              <a:t>transitions</a:t>
            </a:r>
            <a:endParaRPr lang="en-US" sz="2400" dirty="0">
              <a:solidFill>
                <a:srgbClr val="D15523"/>
              </a:solidFill>
              <a:latin typeface="Comfortaa" panose="020F0603070200060003" pitchFamily="34" charset="0"/>
            </a:endParaRPr>
          </a:p>
        </p:txBody>
      </p:sp>
      <p:sp>
        <p:nvSpPr>
          <p:cNvPr id="34" name="Subtitle 2"/>
          <p:cNvSpPr txBox="1">
            <a:spLocks/>
          </p:cNvSpPr>
          <p:nvPr/>
        </p:nvSpPr>
        <p:spPr>
          <a:xfrm>
            <a:off x="8284359"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a:solidFill>
                  <a:srgbClr val="D15523"/>
                </a:solidFill>
                <a:latin typeface="Comfortaa" panose="020F0603070200060003" pitchFamily="34" charset="0"/>
              </a:rPr>
              <a:t>global </a:t>
            </a:r>
            <a:br>
              <a:rPr lang="en-US" sz="2800" dirty="0">
                <a:solidFill>
                  <a:srgbClr val="D15523"/>
                </a:solidFill>
                <a:latin typeface="Comfortaa" panose="020F0603070200060003" pitchFamily="34" charset="0"/>
              </a:rPr>
            </a:br>
            <a:r>
              <a:rPr lang="en-US" sz="2800" dirty="0">
                <a:solidFill>
                  <a:srgbClr val="D15523"/>
                </a:solidFill>
                <a:latin typeface="Comfortaa" panose="020F0603070200060003" pitchFamily="34" charset="0"/>
              </a:rPr>
              <a:t>results</a:t>
            </a:r>
            <a:endParaRPr lang="en-US" sz="2400" dirty="0">
              <a:solidFill>
                <a:srgbClr val="D15523"/>
              </a:solidFill>
              <a:latin typeface="Comfortaa" panose="020F0603070200060003" pitchFamily="34" charset="0"/>
            </a:endParaRPr>
          </a:p>
        </p:txBody>
      </p:sp>
      <p:sp>
        <p:nvSpPr>
          <p:cNvPr id="42" name="Subtitle 2"/>
          <p:cNvSpPr txBox="1">
            <a:spLocks/>
          </p:cNvSpPr>
          <p:nvPr/>
        </p:nvSpPr>
        <p:spPr>
          <a:xfrm>
            <a:off x="4435658"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a:solidFill>
                  <a:srgbClr val="D15523"/>
                </a:solidFill>
                <a:latin typeface="Comfortaa" panose="020F0603070200060003" pitchFamily="34" charset="0"/>
              </a:rPr>
              <a:t>country</a:t>
            </a:r>
            <a:br>
              <a:rPr lang="en-US" sz="2800" dirty="0">
                <a:solidFill>
                  <a:srgbClr val="D15523"/>
                </a:solidFill>
                <a:latin typeface="Comfortaa" panose="020F0603070200060003" pitchFamily="34" charset="0"/>
              </a:rPr>
            </a:br>
            <a:r>
              <a:rPr lang="en-US" sz="2800" dirty="0">
                <a:solidFill>
                  <a:srgbClr val="D15523"/>
                </a:solidFill>
                <a:latin typeface="Comfortaa" panose="020F0603070200060003" pitchFamily="34" charset="0"/>
              </a:rPr>
              <a:t>results</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2503420309"/>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50"/>
                                        <p:tgtEl>
                                          <p:spTgt spid="13"/>
                                        </p:tgtEl>
                                      </p:cBhvr>
                                    </p:animEffect>
                                    <p:set>
                                      <p:cBhvr>
                                        <p:cTn id="7" dur="1" fill="hold">
                                          <p:stCondLst>
                                            <p:cond delay="249"/>
                                          </p:stCondLst>
                                        </p:cTn>
                                        <p:tgtEl>
                                          <p:spTgt spid="1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50"/>
                                        <p:tgtEl>
                                          <p:spTgt spid="15"/>
                                        </p:tgtEl>
                                      </p:cBhvr>
                                    </p:animEffect>
                                    <p:set>
                                      <p:cBhvr>
                                        <p:cTn id="10" dur="1" fill="hold">
                                          <p:stCondLst>
                                            <p:cond delay="249"/>
                                          </p:stCondLst>
                                        </p:cTn>
                                        <p:tgtEl>
                                          <p:spTgt spid="1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50"/>
                                        <p:tgtEl>
                                          <p:spTgt spid="25"/>
                                        </p:tgtEl>
                                      </p:cBhvr>
                                    </p:animEffect>
                                    <p:set>
                                      <p:cBhvr>
                                        <p:cTn id="13" dur="1" fill="hold">
                                          <p:stCondLst>
                                            <p:cond delay="249"/>
                                          </p:stCondLst>
                                        </p:cTn>
                                        <p:tgtEl>
                                          <p:spTgt spid="2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50"/>
                                        <p:tgtEl>
                                          <p:spTgt spid="18"/>
                                        </p:tgtEl>
                                      </p:cBhvr>
                                    </p:animEffect>
                                    <p:set>
                                      <p:cBhvr>
                                        <p:cTn id="16" dur="1" fill="hold">
                                          <p:stCondLst>
                                            <p:cond delay="249"/>
                                          </p:stCondLst>
                                        </p:cTn>
                                        <p:tgtEl>
                                          <p:spTgt spid="1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50"/>
                                        <p:tgtEl>
                                          <p:spTgt spid="20"/>
                                        </p:tgtEl>
                                      </p:cBhvr>
                                    </p:animEffect>
                                    <p:set>
                                      <p:cBhvr>
                                        <p:cTn id="19" dur="1" fill="hold">
                                          <p:stCondLst>
                                            <p:cond delay="249"/>
                                          </p:stCondLst>
                                        </p:cTn>
                                        <p:tgtEl>
                                          <p:spTgt spid="20"/>
                                        </p:tgtEl>
                                        <p:attrNameLst>
                                          <p:attrName>style.visibility</p:attrName>
                                        </p:attrNameLst>
                                      </p:cBhvr>
                                      <p:to>
                                        <p:strVal val="hidden"/>
                                      </p:to>
                                    </p:set>
                                  </p:childTnLst>
                                </p:cTn>
                              </p:par>
                            </p:childTnLst>
                          </p:cTn>
                        </p:par>
                        <p:par>
                          <p:cTn id="20" fill="hold">
                            <p:stCondLst>
                              <p:cond delay="250"/>
                            </p:stCondLst>
                            <p:childTnLst>
                              <p:par>
                                <p:cTn id="21" presetID="10" presetClass="exit" presetSubtype="0" fill="hold" nodeType="after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9"/>
                                        </p:tgtEl>
                                      </p:cBhvr>
                                    </p:animEffect>
                                    <p:set>
                                      <p:cBhvr>
                                        <p:cTn id="35" dur="1" fill="hold">
                                          <p:stCondLst>
                                            <p:cond delay="499"/>
                                          </p:stCondLst>
                                        </p:cTn>
                                        <p:tgtEl>
                                          <p:spTgt spid="19"/>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29"/>
                                        </p:tgtEl>
                                      </p:cBhvr>
                                    </p:animEffect>
                                    <p:set>
                                      <p:cBhvr>
                                        <p:cTn id="38" dur="1" fill="hold">
                                          <p:stCondLst>
                                            <p:cond delay="499"/>
                                          </p:stCondLst>
                                        </p:cTn>
                                        <p:tgtEl>
                                          <p:spTgt spid="29"/>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34"/>
                                        </p:tgtEl>
                                      </p:cBhvr>
                                    </p:animEffect>
                                    <p:set>
                                      <p:cBhvr>
                                        <p:cTn id="44" dur="1" fill="hold">
                                          <p:stCondLst>
                                            <p:cond delay="499"/>
                                          </p:stCondLst>
                                        </p:cTn>
                                        <p:tgtEl>
                                          <p:spTgt spid="34"/>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par>
                                <p:cTn id="51" presetID="42" presetClass="path" presetSubtype="0" accel="50000" decel="50000" fill="hold" nodeType="withEffect">
                                  <p:stCondLst>
                                    <p:cond delay="0"/>
                                  </p:stCondLst>
                                  <p:childTnLst>
                                    <p:animMotion origin="layout" path="M -4.16667E-7 7.40741E-7 L 0.52839 -0.26945 " pathEditMode="relative" rAng="0" ptsTypes="AA">
                                      <p:cBhvr>
                                        <p:cTn id="52" dur="1000" fill="hold"/>
                                        <p:tgtEl>
                                          <p:spTgt spid="12"/>
                                        </p:tgtEl>
                                        <p:attrNameLst>
                                          <p:attrName>ppt_x</p:attrName>
                                          <p:attrName>ppt_y</p:attrName>
                                        </p:attrNameLst>
                                      </p:cBhvr>
                                      <p:rCtr x="26419" y="-13472"/>
                                    </p:animMotion>
                                  </p:childTnLst>
                                </p:cTn>
                              </p:par>
                              <p:par>
                                <p:cTn id="53" presetID="42" presetClass="path" presetSubtype="0" accel="50000" decel="50000" fill="hold" grpId="0" nodeType="withEffect">
                                  <p:stCondLst>
                                    <p:cond delay="0"/>
                                  </p:stCondLst>
                                  <p:childTnLst>
                                    <p:animMotion origin="layout" path="M -4.16667E-7 -3.7037E-6 L 0.52839 -0.26944 " pathEditMode="relative" rAng="0" ptsTypes="AA">
                                      <p:cBhvr>
                                        <p:cTn id="54" dur="1000" fill="hold"/>
                                        <p:tgtEl>
                                          <p:spTgt spid="23"/>
                                        </p:tgtEl>
                                        <p:attrNameLst>
                                          <p:attrName>ppt_x</p:attrName>
                                          <p:attrName>ppt_y</p:attrName>
                                        </p:attrNameLst>
                                      </p:cBhvr>
                                      <p:rCtr x="26419" y="-13472"/>
                                    </p:animMotion>
                                  </p:childTnLst>
                                </p:cTn>
                              </p:par>
                              <p:par>
                                <p:cTn id="55" presetID="10" presetClass="exit" presetSubtype="0" fill="hold" nodeType="withEffect">
                                  <p:stCondLst>
                                    <p:cond delay="0"/>
                                  </p:stCondLst>
                                  <p:childTnLst>
                                    <p:animEffect transition="out" filter="fade">
                                      <p:cBhvr>
                                        <p:cTn id="56" dur="1250"/>
                                        <p:tgtEl>
                                          <p:spTgt spid="12"/>
                                        </p:tgtEl>
                                      </p:cBhvr>
                                    </p:animEffect>
                                    <p:set>
                                      <p:cBhvr>
                                        <p:cTn id="57" dur="1" fill="hold">
                                          <p:stCondLst>
                                            <p:cond delay="1249"/>
                                          </p:stCondLst>
                                        </p:cTn>
                                        <p:tgtEl>
                                          <p:spTgt spid="12"/>
                                        </p:tgtEl>
                                        <p:attrNameLst>
                                          <p:attrName>style.visibility</p:attrName>
                                        </p:attrNameLst>
                                      </p:cBhvr>
                                      <p:to>
                                        <p:strVal val="hidden"/>
                                      </p:to>
                                    </p:set>
                                  </p:childTnLst>
                                </p:cTn>
                              </p:par>
                              <p:par>
                                <p:cTn id="58" presetID="10" presetClass="exit" presetSubtype="0" fill="hold" grpId="0" nodeType="withEffect">
                                  <p:stCondLst>
                                    <p:cond delay="50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20" grpId="0" animBg="1"/>
      <p:bldP spid="22" grpId="0"/>
      <p:bldP spid="23" grpId="0"/>
      <p:bldP spid="24" grpId="0"/>
      <p:bldP spid="25" grpId="0" animBg="1"/>
      <p:bldP spid="29" grpId="0"/>
      <p:bldP spid="33" grpId="0"/>
      <p:bldP spid="34"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a:latin typeface="Comfortaa" panose="020F0603070200060003" pitchFamily="34" charset="0"/>
              </a:rPr>
              <a:t>NETSET Exploratorium, Csala (2016)</a:t>
            </a:r>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5749492" y="111551"/>
            <a:ext cx="6104165" cy="5782893"/>
          </a:xfrm>
          <a:prstGeom prst="rect">
            <a:avLst/>
          </a:prstGeom>
        </p:spPr>
      </p:pic>
      <p:sp>
        <p:nvSpPr>
          <p:cNvPr id="3" name="Rectangle 2"/>
          <p:cNvSpPr/>
          <p:nvPr/>
        </p:nvSpPr>
        <p:spPr>
          <a:xfrm>
            <a:off x="63973" y="5284250"/>
            <a:ext cx="8737601" cy="307777"/>
          </a:xfrm>
          <a:prstGeom prst="rect">
            <a:avLst/>
          </a:prstGeom>
        </p:spPr>
        <p:txBody>
          <a:bodyPr wrap="square">
            <a:spAutoFit/>
          </a:bodyPr>
          <a:lstStyle/>
          <a:p>
            <a:r>
              <a:rPr lang="en-US" sz="1400" dirty="0">
                <a:hlinkClick r:id="rId4"/>
              </a:rPr>
              <a:t>http://www.csaladen.es/doc/Denes_NETSET_process_diagram.pdf</a:t>
            </a:r>
            <a:r>
              <a:rPr lang="en-US" sz="1400" dirty="0"/>
              <a:t> </a:t>
            </a:r>
          </a:p>
        </p:txBody>
      </p:sp>
    </p:spTree>
    <p:extLst>
      <p:ext uri="{BB962C8B-B14F-4D97-AF65-F5344CB8AC3E}">
        <p14:creationId xmlns:p14="http://schemas.microsoft.com/office/powerpoint/2010/main" val="287477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a:latin typeface="Comfortaa" panose="020F0603070200060003" pitchFamily="34" charset="0"/>
              </a:rPr>
              <a:t>NETSET Exploratorium, Csala (2016)</a:t>
            </a:r>
          </a:p>
        </p:txBody>
      </p:sp>
      <p:sp>
        <p:nvSpPr>
          <p:cNvPr id="14" name="Subtitle 2"/>
          <p:cNvSpPr txBox="1">
            <a:spLocks/>
          </p:cNvSpPr>
          <p:nvPr/>
        </p:nvSpPr>
        <p:spPr>
          <a:xfrm>
            <a:off x="5037819" y="-16167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trade cost</a:t>
            </a:r>
            <a:endParaRPr lang="en-US" sz="2400" b="1" u="sng" dirty="0">
              <a:solidFill>
                <a:srgbClr val="D15523"/>
              </a:solidFill>
              <a:latin typeface="Comfortaa" panose="020F0603070200060003" pitchFamily="34" charset="0"/>
            </a:endParaRPr>
          </a:p>
        </p:txBody>
      </p:sp>
      <p:sp>
        <p:nvSpPr>
          <p:cNvPr id="7" name="Rectangle 6"/>
          <p:cNvSpPr/>
          <p:nvPr/>
        </p:nvSpPr>
        <p:spPr>
          <a:xfrm>
            <a:off x="-241300" y="-1"/>
            <a:ext cx="1243330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330657" y="-1"/>
            <a:ext cx="7559715" cy="6858000"/>
          </a:xfrm>
          <a:prstGeom prst="rect">
            <a:avLst/>
          </a:prstGeom>
        </p:spPr>
      </p:pic>
    </p:spTree>
    <p:extLst>
      <p:ext uri="{BB962C8B-B14F-4D97-AF65-F5344CB8AC3E}">
        <p14:creationId xmlns:p14="http://schemas.microsoft.com/office/powerpoint/2010/main" val="348577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a:latin typeface="Comfortaa" panose="020F0603070200060003" pitchFamily="34" charset="0"/>
              </a:rPr>
              <a:t>NETSET Exploratorium, Csala (2016)</a:t>
            </a:r>
          </a:p>
        </p:txBody>
      </p:sp>
      <p:sp>
        <p:nvSpPr>
          <p:cNvPr id="14" name="Subtitle 2"/>
          <p:cNvSpPr txBox="1">
            <a:spLocks/>
          </p:cNvSpPr>
          <p:nvPr/>
        </p:nvSpPr>
        <p:spPr>
          <a:xfrm>
            <a:off x="5037819" y="-16167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country influence vector</a:t>
            </a:r>
            <a:endParaRPr lang="en-US" sz="2400" b="1" u="sng" dirty="0">
              <a:solidFill>
                <a:srgbClr val="D15523"/>
              </a:solidFill>
              <a:latin typeface="Comfortaa" panose="020F0603070200060003" pitchFamily="34" charset="0"/>
            </a:endParaRP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1480456" y="1029447"/>
            <a:ext cx="10520704" cy="4833837"/>
          </a:xfrm>
          <a:prstGeom prst="rect">
            <a:avLst/>
          </a:prstGeom>
        </p:spPr>
      </p:pic>
    </p:spTree>
    <p:extLst>
      <p:ext uri="{BB962C8B-B14F-4D97-AF65-F5344CB8AC3E}">
        <p14:creationId xmlns:p14="http://schemas.microsoft.com/office/powerpoint/2010/main" val="221853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a:latin typeface="Comfortaa" panose="020F0603070200060003" pitchFamily="34" charset="0"/>
              </a:rPr>
              <a:t>NETSET Exploratorium, Csala (2016)</a:t>
            </a:r>
          </a:p>
        </p:txBody>
      </p:sp>
      <p:sp>
        <p:nvSpPr>
          <p:cNvPr id="14" name="Subtitle 2"/>
          <p:cNvSpPr txBox="1">
            <a:spLocks/>
          </p:cNvSpPr>
          <p:nvPr/>
        </p:nvSpPr>
        <p:spPr>
          <a:xfrm>
            <a:off x="5037819" y="-16167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country influence explorer</a:t>
            </a:r>
            <a:endParaRPr lang="en-US" sz="2400" b="1" u="sng" dirty="0">
              <a:solidFill>
                <a:srgbClr val="D15523"/>
              </a:solidFill>
              <a:latin typeface="Comfortaa" panose="020F0603070200060003" pitchFamily="34" charset="0"/>
            </a:endParaRPr>
          </a:p>
        </p:txBody>
      </p:sp>
      <p:pic>
        <p:nvPicPr>
          <p:cNvPr id="10242" name="Picture 2" descr="Netse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78" y="1934214"/>
            <a:ext cx="2219506" cy="22195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045346" y="1057169"/>
            <a:ext cx="4661807" cy="4677243"/>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blip>
          <a:stretch>
            <a:fillRect/>
          </a:stretch>
        </p:blipFill>
        <p:spPr>
          <a:xfrm>
            <a:off x="3264454" y="649794"/>
            <a:ext cx="3839255" cy="5084618"/>
          </a:xfrm>
          <a:prstGeom prst="rect">
            <a:avLst/>
          </a:prstGeom>
        </p:spPr>
      </p:pic>
      <p:sp>
        <p:nvSpPr>
          <p:cNvPr id="8" name="Subtitle 2"/>
          <p:cNvSpPr txBox="1">
            <a:spLocks/>
          </p:cNvSpPr>
          <p:nvPr/>
        </p:nvSpPr>
        <p:spPr>
          <a:xfrm>
            <a:off x="-103381" y="4579074"/>
            <a:ext cx="5413829"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100" b="1" dirty="0">
              <a:latin typeface="Comfortaa" panose="020F0603070200060003" pitchFamily="34" charset="0"/>
            </a:endParaRPr>
          </a:p>
          <a:p>
            <a:pPr marL="0" indent="0" algn="ctr">
              <a:lnSpc>
                <a:spcPct val="130000"/>
              </a:lnSpc>
              <a:buNone/>
            </a:pPr>
            <a:r>
              <a:rPr lang="en-US" sz="2000" b="1" u="sng" dirty="0">
                <a:solidFill>
                  <a:srgbClr val="D15523"/>
                </a:solidFill>
                <a:latin typeface="Comfortaa" panose="020F0603070200060003" pitchFamily="34" charset="0"/>
                <a:hlinkClick r:id="rId6"/>
              </a:rPr>
              <a:t>http://netset.csaladen.es</a:t>
            </a:r>
            <a:r>
              <a:rPr lang="en-US" sz="2000" b="1" u="sng" dirty="0">
                <a:solidFill>
                  <a:srgbClr val="D15523"/>
                </a:solidFill>
                <a:latin typeface="Comfortaa" panose="020F0603070200060003" pitchFamily="34" charset="0"/>
              </a:rPr>
              <a:t> /bubbles.html</a:t>
            </a:r>
            <a:endParaRPr lang="en-US" sz="1800" b="1" u="sng"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336621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a:latin typeface="Comfortaa" panose="020F0603070200060003" pitchFamily="34" charset="0"/>
              </a:rPr>
              <a:t>NETSET Exploratorium, Csala (2016)</a:t>
            </a:r>
          </a:p>
        </p:txBody>
      </p:sp>
      <p:sp>
        <p:nvSpPr>
          <p:cNvPr id="14" name="Subtitle 2"/>
          <p:cNvSpPr txBox="1">
            <a:spLocks/>
          </p:cNvSpPr>
          <p:nvPr/>
        </p:nvSpPr>
        <p:spPr>
          <a:xfrm>
            <a:off x="5037819" y="-16167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trade cost allocation algorithm</a:t>
            </a:r>
            <a:endParaRPr lang="en-US" sz="2400" b="1" u="sng" dirty="0">
              <a:solidFill>
                <a:srgbClr val="D15523"/>
              </a:solidFill>
              <a:latin typeface="Comfortaa" panose="020F06030702000600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2090056" y="1142913"/>
            <a:ext cx="9996839" cy="4722125"/>
          </a:xfrm>
          <a:prstGeom prst="rect">
            <a:avLst/>
          </a:prstGeom>
        </p:spPr>
      </p:pic>
    </p:spTree>
    <p:extLst>
      <p:ext uri="{BB962C8B-B14F-4D97-AF65-F5344CB8AC3E}">
        <p14:creationId xmlns:p14="http://schemas.microsoft.com/office/powerpoint/2010/main" val="232973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a:latin typeface="Comfortaa" panose="020F0603070200060003" pitchFamily="34" charset="0"/>
              </a:rPr>
              <a:t>NETSET Exploratorium, Csala (2016)</a:t>
            </a:r>
          </a:p>
        </p:txBody>
      </p:sp>
      <p:sp>
        <p:nvSpPr>
          <p:cNvPr id="14" name="Subtitle 2"/>
          <p:cNvSpPr txBox="1">
            <a:spLocks/>
          </p:cNvSpPr>
          <p:nvPr/>
        </p:nvSpPr>
        <p:spPr>
          <a:xfrm>
            <a:off x="5037819" y="-16167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trade cost allocation algorithm</a:t>
            </a:r>
            <a:endParaRPr lang="en-US" sz="2400" b="1" u="sng" dirty="0">
              <a:solidFill>
                <a:srgbClr val="D15523"/>
              </a:solidFill>
              <a:latin typeface="Comfortaa" panose="020F0603070200060003" pitchFamily="34" charset="0"/>
            </a:endParaRPr>
          </a:p>
        </p:txBody>
      </p:sp>
      <p:pic>
        <p:nvPicPr>
          <p:cNvPr id="34" name="Picture 33"/>
          <p:cNvPicPr>
            <a:picLocks noChangeAspect="1"/>
          </p:cNvPicPr>
          <p:nvPr/>
        </p:nvPicPr>
        <p:blipFill>
          <a:blip r:embed="rId3"/>
          <a:stretch>
            <a:fillRect/>
          </a:stretch>
        </p:blipFill>
        <p:spPr>
          <a:xfrm>
            <a:off x="0" y="-29980"/>
            <a:ext cx="12192000" cy="5590032"/>
          </a:xfrm>
          <a:prstGeom prst="rect">
            <a:avLst/>
          </a:prstGeom>
        </p:spPr>
      </p:pic>
      <p:sp>
        <p:nvSpPr>
          <p:cNvPr id="6" name="Rectangle 5"/>
          <p:cNvSpPr/>
          <p:nvPr/>
        </p:nvSpPr>
        <p:spPr>
          <a:xfrm>
            <a:off x="2473345" y="5588011"/>
            <a:ext cx="8737601" cy="307777"/>
          </a:xfrm>
          <a:prstGeom prst="rect">
            <a:avLst/>
          </a:prstGeom>
        </p:spPr>
        <p:txBody>
          <a:bodyPr wrap="square">
            <a:spAutoFit/>
          </a:bodyPr>
          <a:lstStyle/>
          <a:p>
            <a:r>
              <a:rPr lang="en-US" sz="1400" dirty="0">
                <a:hlinkClick r:id="rId4"/>
              </a:rPr>
              <a:t>http://www.csaladen.es/doc/Denes_NETSET_process_diagram.pdf</a:t>
            </a:r>
            <a:r>
              <a:rPr lang="en-US" sz="1400" dirty="0"/>
              <a:t> </a:t>
            </a:r>
          </a:p>
        </p:txBody>
      </p:sp>
    </p:spTree>
    <p:extLst>
      <p:ext uri="{BB962C8B-B14F-4D97-AF65-F5344CB8AC3E}">
        <p14:creationId xmlns:p14="http://schemas.microsoft.com/office/powerpoint/2010/main" val="61369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13" name="Subtitle 2"/>
          <p:cNvSpPr txBox="1">
            <a:spLocks/>
          </p:cNvSpPr>
          <p:nvPr/>
        </p:nvSpPr>
        <p:spPr>
          <a:xfrm>
            <a:off x="30207" y="5438139"/>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a:latin typeface="Comfortaa" panose="020F0603070200060003" pitchFamily="34" charset="0"/>
            </a:endParaRPr>
          </a:p>
          <a:p>
            <a:pPr marL="0" indent="0">
              <a:buNone/>
            </a:pPr>
            <a:r>
              <a:rPr lang="en-US" sz="1000" dirty="0">
                <a:latin typeface="Comfortaa" panose="020F0603070200060003" pitchFamily="34" charset="0"/>
              </a:rPr>
              <a:t>NETSET Exploratorium, Csala (2016)</a:t>
            </a:r>
          </a:p>
        </p:txBody>
      </p:sp>
      <p:sp>
        <p:nvSpPr>
          <p:cNvPr id="14" name="Subtitle 2"/>
          <p:cNvSpPr txBox="1">
            <a:spLocks/>
          </p:cNvSpPr>
          <p:nvPr/>
        </p:nvSpPr>
        <p:spPr>
          <a:xfrm>
            <a:off x="5037819" y="-16167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country results</a:t>
            </a:r>
            <a:endParaRPr lang="en-US" sz="2400" b="1" u="sng" dirty="0">
              <a:solidFill>
                <a:srgbClr val="D15523"/>
              </a:solidFill>
              <a:latin typeface="Comfortaa" panose="020F0603070200060003" pitchFamily="34" charset="0"/>
            </a:endParaRPr>
          </a:p>
        </p:txBody>
      </p:sp>
      <p:sp>
        <p:nvSpPr>
          <p:cNvPr id="8" name="Subtitle 2"/>
          <p:cNvSpPr txBox="1">
            <a:spLocks/>
          </p:cNvSpPr>
          <p:nvPr/>
        </p:nvSpPr>
        <p:spPr>
          <a:xfrm>
            <a:off x="-395752" y="4416597"/>
            <a:ext cx="4667999"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100" b="1" dirty="0">
              <a:latin typeface="Comfortaa" panose="020F0603070200060003" pitchFamily="34" charset="0"/>
            </a:endParaRPr>
          </a:p>
          <a:p>
            <a:pPr marL="0" indent="0" algn="ctr">
              <a:lnSpc>
                <a:spcPct val="130000"/>
              </a:lnSpc>
              <a:buNone/>
            </a:pPr>
            <a:r>
              <a:rPr lang="en-US" sz="2000" b="1" u="sng" dirty="0">
                <a:solidFill>
                  <a:srgbClr val="D15523"/>
                </a:solidFill>
                <a:latin typeface="Comfortaa" panose="020F0603070200060003" pitchFamily="34" charset="0"/>
                <a:hlinkClick r:id="rId3"/>
              </a:rPr>
              <a:t>http://netset.csaladen.es</a:t>
            </a:r>
            <a:r>
              <a:rPr lang="en-US" sz="2000" b="1" u="sng" dirty="0">
                <a:solidFill>
                  <a:srgbClr val="D15523"/>
                </a:solidFill>
                <a:latin typeface="Comfortaa" panose="020F0603070200060003" pitchFamily="34" charset="0"/>
              </a:rPr>
              <a:t> </a:t>
            </a:r>
            <a:endParaRPr lang="en-US" sz="1800" b="1" u="sng" dirty="0">
              <a:solidFill>
                <a:srgbClr val="D15523"/>
              </a:solidFill>
              <a:latin typeface="Comfortaa" panose="020F0603070200060003" pitchFamily="34" charset="0"/>
            </a:endParaRPr>
          </a:p>
        </p:txBody>
      </p:sp>
      <p:pic>
        <p:nvPicPr>
          <p:cNvPr id="10242" name="Picture 2" descr="Netse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93" y="2134045"/>
            <a:ext cx="2219506" cy="22195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3"/>
          </p:cNvPr>
          <p:cNvPicPr>
            <a:picLocks noChangeAspect="1"/>
          </p:cNvPicPr>
          <p:nvPr/>
        </p:nvPicPr>
        <p:blipFill>
          <a:blip r:embed="rId5"/>
          <a:stretch>
            <a:fillRect/>
          </a:stretch>
        </p:blipFill>
        <p:spPr>
          <a:xfrm>
            <a:off x="4272247" y="993668"/>
            <a:ext cx="7724435" cy="4826000"/>
          </a:xfrm>
          <a:prstGeom prst="rect">
            <a:avLst/>
          </a:prstGeom>
        </p:spPr>
      </p:pic>
    </p:spTree>
    <p:extLst>
      <p:ext uri="{BB962C8B-B14F-4D97-AF65-F5344CB8AC3E}">
        <p14:creationId xmlns:p14="http://schemas.microsoft.com/office/powerpoint/2010/main" val="217790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4604" y="1865579"/>
            <a:ext cx="8023159" cy="26551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r">
              <a:lnSpc>
                <a:spcPct val="120000"/>
              </a:lnSpc>
            </a:pPr>
            <a:r>
              <a:rPr lang="en-US" sz="4400" cap="none" dirty="0">
                <a:latin typeface="Comfortaa" panose="020F0603070200060003" pitchFamily="34" charset="0"/>
              </a:rPr>
              <a:t>visualizing the</a:t>
            </a:r>
          </a:p>
          <a:p>
            <a:pPr algn="r">
              <a:lnSpc>
                <a:spcPct val="120000"/>
              </a:lnSpc>
            </a:pPr>
            <a:r>
              <a:rPr lang="en-US" sz="4400" b="1" cap="none" dirty="0">
                <a:solidFill>
                  <a:schemeClr val="accent2"/>
                </a:solidFill>
                <a:latin typeface="Comfortaa" panose="020F0603070200060003" pitchFamily="34" charset="0"/>
              </a:rPr>
              <a:t>energy</a:t>
            </a:r>
            <a:r>
              <a:rPr lang="en-US" sz="4400" cap="none" dirty="0">
                <a:latin typeface="Comfortaa" panose="020F0603070200060003" pitchFamily="34" charset="0"/>
              </a:rPr>
              <a:t> transitions of countries under binding </a:t>
            </a:r>
            <a:r>
              <a:rPr lang="en-US" sz="4400" b="1" cap="none" dirty="0">
                <a:solidFill>
                  <a:schemeClr val="accent2"/>
                </a:solidFill>
                <a:latin typeface="Comfortaa" panose="020F0603070200060003" pitchFamily="34" charset="0"/>
              </a:rPr>
              <a:t>climate</a:t>
            </a:r>
            <a:r>
              <a:rPr lang="en-US" sz="4400" cap="none" dirty="0">
                <a:latin typeface="Comfortaa" panose="020F0603070200060003" pitchFamily="34" charset="0"/>
              </a:rPr>
              <a:t> constraints</a:t>
            </a:r>
          </a:p>
        </p:txBody>
      </p:sp>
      <p:cxnSp>
        <p:nvCxnSpPr>
          <p:cNvPr id="9" name="Straight Connector 8"/>
          <p:cNvCxnSpPr/>
          <p:nvPr/>
        </p:nvCxnSpPr>
        <p:spPr>
          <a:xfrm>
            <a:off x="7590972" y="725715"/>
            <a:ext cx="0" cy="393337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8683814" y="2022605"/>
            <a:ext cx="2373746" cy="1338807"/>
          </a:xfrm>
          <a:prstGeom prst="rect">
            <a:avLst/>
          </a:prstGeom>
          <a:ln>
            <a:noFill/>
          </a:ln>
          <a:effectLst>
            <a:outerShdw blurRad="292100" dist="139700" dir="2700000" algn="tl" rotWithShape="0">
              <a:srgbClr val="333333">
                <a:alpha val="65000"/>
              </a:srgbClr>
            </a:outerShdw>
          </a:effectLst>
        </p:spPr>
      </p:pic>
      <p:sp>
        <p:nvSpPr>
          <p:cNvPr id="13" name="Subtitle 2"/>
          <p:cNvSpPr txBox="1">
            <a:spLocks/>
          </p:cNvSpPr>
          <p:nvPr/>
        </p:nvSpPr>
        <p:spPr>
          <a:xfrm>
            <a:off x="8483474" y="221604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a:solidFill>
                  <a:srgbClr val="D15523"/>
                </a:solidFill>
                <a:latin typeface="Comfortaa" panose="020F0603070200060003" pitchFamily="34" charset="0"/>
              </a:rPr>
              <a:t>wrap-up</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11442487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a:latin typeface="Comfortaa" panose="020F0603070200060003" pitchFamily="34" charset="0"/>
            </a:endParaRPr>
          </a:p>
        </p:txBody>
      </p:sp>
      <p:sp>
        <p:nvSpPr>
          <p:cNvPr id="6" name="Slide Number Placeholder 5"/>
          <p:cNvSpPr>
            <a:spLocks noGrp="1"/>
          </p:cNvSpPr>
          <p:nvPr>
            <p:ph type="sldNum" sz="quarter" idx="4294967295"/>
          </p:nvPr>
        </p:nvSpPr>
        <p:spPr>
          <a:xfrm>
            <a:off x="0" y="73025"/>
            <a:ext cx="471488" cy="365125"/>
          </a:xfrm>
        </p:spPr>
        <p:txBody>
          <a:bodyPr/>
          <a:lstStyle/>
          <a:p>
            <a:fld id="{90AE5AFE-EB4C-4B40-A81A-87A35B195E9B}" type="slidenum">
              <a:rPr lang="en-US" smtClean="0"/>
              <a:t>48</a:t>
            </a:fld>
            <a:endParaRPr lang="en-US"/>
          </a:p>
        </p:txBody>
      </p:sp>
      <p:sp>
        <p:nvSpPr>
          <p:cNvPr id="25" name="Subtitle 2"/>
          <p:cNvSpPr txBox="1">
            <a:spLocks/>
          </p:cNvSpPr>
          <p:nvPr/>
        </p:nvSpPr>
        <p:spPr>
          <a:xfrm>
            <a:off x="38293" y="5408186"/>
            <a:ext cx="5146654" cy="592547"/>
          </a:xfrm>
          <a:prstGeom prst="rect">
            <a:avLst/>
          </a:prstGeom>
        </p:spPr>
        <p:txBody>
          <a:bodyPr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Climate Interactive (2016), image source: Huffington Post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7280" y="1653853"/>
            <a:ext cx="5486525" cy="365099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6222" y="73025"/>
            <a:ext cx="1404257" cy="1404257"/>
          </a:xfrm>
          <a:prstGeom prst="rect">
            <a:avLst/>
          </a:prstGeom>
        </p:spPr>
      </p:pic>
      <p:pic>
        <p:nvPicPr>
          <p:cNvPr id="5" name="Picture 4"/>
          <p:cNvPicPr>
            <a:picLocks noChangeAspect="1"/>
          </p:cNvPicPr>
          <p:nvPr/>
        </p:nvPicPr>
        <p:blipFill>
          <a:blip r:embed="rId5">
            <a:clrChange>
              <a:clrFrom>
                <a:srgbClr val="E5E5E5"/>
              </a:clrFrom>
              <a:clrTo>
                <a:srgbClr val="E5E5E5">
                  <a:alpha val="0"/>
                </a:srgbClr>
              </a:clrTo>
            </a:clrChange>
          </a:blip>
          <a:stretch>
            <a:fillRect/>
          </a:stretch>
        </p:blipFill>
        <p:spPr>
          <a:xfrm>
            <a:off x="729342" y="1550518"/>
            <a:ext cx="4736889" cy="3857668"/>
          </a:xfrm>
          <a:prstGeom prst="rect">
            <a:avLst/>
          </a:prstGeom>
        </p:spPr>
      </p:pic>
    </p:spTree>
    <p:extLst>
      <p:ext uri="{BB962C8B-B14F-4D97-AF65-F5344CB8AC3E}">
        <p14:creationId xmlns:p14="http://schemas.microsoft.com/office/powerpoint/2010/main" val="313314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62814" y="5265603"/>
            <a:ext cx="3077031" cy="563231"/>
          </a:xfrm>
          <a:prstGeom prst="rect">
            <a:avLst/>
          </a:prstGeom>
        </p:spPr>
        <p:txBody>
          <a:bodyPr wrap="square">
            <a:spAutoFit/>
          </a:bodyPr>
          <a:lstStyle/>
          <a:p>
            <a:pPr algn="ctr">
              <a:lnSpc>
                <a:spcPct val="85000"/>
              </a:lnSpc>
            </a:pPr>
            <a:r>
              <a:rPr lang="en-US" sz="3600" b="1" kern="0" spc="30" dirty="0">
                <a:solidFill>
                  <a:schemeClr val="accent2"/>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recap</a:t>
            </a:r>
            <a:endParaRPr lang="hu-HU" sz="2400" kern="0" spc="30" dirty="0">
              <a:solidFill>
                <a:schemeClr val="accent2"/>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33" name="Circular Arrow 32"/>
          <p:cNvSpPr/>
          <p:nvPr/>
        </p:nvSpPr>
        <p:spPr>
          <a:xfrm rot="10800000">
            <a:off x="259427" y="5224612"/>
            <a:ext cx="727909" cy="728020"/>
          </a:xfrm>
          <a:prstGeom prst="circularArrow">
            <a:avLst>
              <a:gd name="adj1" fmla="val 13486"/>
              <a:gd name="adj2" fmla="val 1687755"/>
              <a:gd name="adj3" fmla="val 5762008"/>
              <a:gd name="adj4" fmla="val 10800000"/>
              <a:gd name="adj5" fmla="val 13335"/>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26" name="Picture 2" descr="WMO-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8774" y="283234"/>
            <a:ext cx="889770" cy="9757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United Nations Framework Convention on Climate Change http://unfccc ..."/>
          <p:cNvPicPr>
            <a:picLocks noChangeAspect="1" noChangeArrowheads="1"/>
          </p:cNvPicPr>
          <p:nvPr/>
        </p:nvPicPr>
        <p:blipFill>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66418" y="451790"/>
            <a:ext cx="900221" cy="90022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Intergovernmental Panel on Climate Chang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8136" y="1352011"/>
            <a:ext cx="1153522" cy="87257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Not enough greenhouse effect: The planet Mars has a very thin atmosphere, nearly all carbon dioxide.   Because of the low atmospheric pressure, and with little to no methane or water vapor to reinforce the weak greenhouse effect, Mars has a largely frozen surface that shows no evidence of life."/>
          <p:cNvPicPr>
            <a:picLocks noChangeAspect="1" noChangeArrowheads="1"/>
          </p:cNvPicPr>
          <p:nvPr/>
        </p:nvPicPr>
        <p:blipFill>
          <a:blip r:embed="rId6">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6585805" y="170707"/>
            <a:ext cx="1937876" cy="19378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Too much greenhouse effect: The atmosphere of Venus, like Mars, is nearly all carbon dioxide.  But Venus has about 300 times as much carbon dioxide in its atmosphere as Earth and Mars do, producing a runaway greenhouse effect and a surface temperature hot enough to melt lead."/>
          <p:cNvPicPr>
            <a:picLocks noChangeAspect="1" noChangeArrowheads="1"/>
          </p:cNvPicPr>
          <p:nvPr/>
        </p:nvPicPr>
        <p:blipFill>
          <a:blip r:embed="rId7">
            <a:clrChange>
              <a:clrFrom>
                <a:srgbClr val="020100"/>
              </a:clrFrom>
              <a:clrTo>
                <a:srgbClr val="020100">
                  <a:alpha val="0"/>
                </a:srgbClr>
              </a:clrTo>
            </a:clrChange>
            <a:extLst>
              <a:ext uri="{28A0092B-C50C-407E-A947-70E740481C1C}">
                <a14:useLocalDpi xmlns:a14="http://schemas.microsoft.com/office/drawing/2010/main" val="0"/>
              </a:ext>
            </a:extLst>
          </a:blip>
          <a:srcRect/>
          <a:stretch>
            <a:fillRect/>
          </a:stretch>
        </p:blipFill>
        <p:spPr bwMode="auto">
          <a:xfrm>
            <a:off x="5379698" y="1439353"/>
            <a:ext cx="1373881" cy="137388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4.bp.blogspot.com/-_LuZ1NCas60/UbcV50AZX5I/AAAAAAAAJGo/ZgLnqtu3vQ0/s1600/GreenHouse+Sankey.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33845" y="366406"/>
            <a:ext cx="3193720" cy="1742653"/>
          </a:xfrm>
          <a:prstGeom prst="roundRect">
            <a:avLst>
              <a:gd name="adj" fmla="val 2887"/>
            </a:avLst>
          </a:prstGeom>
          <a:solidFill>
            <a:srgbClr val="FFFFFF">
              <a:shade val="85000"/>
            </a:srgbClr>
          </a:solidFill>
          <a:ln>
            <a:noFill/>
          </a:ln>
          <a:effectLst/>
          <a:extLst/>
        </p:spPr>
      </p:pic>
      <p:pic>
        <p:nvPicPr>
          <p:cNvPr id="34" name="Picture 33"/>
          <p:cNvPicPr>
            <a:picLocks noChangeAspect="1"/>
          </p:cNvPicPr>
          <p:nvPr/>
        </p:nvPicPr>
        <p:blipFill>
          <a:blip r:embed="rId9">
            <a:clrChange>
              <a:clrFrom>
                <a:srgbClr val="000000"/>
              </a:clrFrom>
              <a:clrTo>
                <a:srgbClr val="000000">
                  <a:alpha val="0"/>
                </a:srgbClr>
              </a:clrTo>
            </a:clrChange>
          </a:blip>
          <a:stretch>
            <a:fillRect/>
          </a:stretch>
        </p:blipFill>
        <p:spPr>
          <a:xfrm>
            <a:off x="8382462" y="2260655"/>
            <a:ext cx="3506784" cy="1646545"/>
          </a:xfrm>
          <a:prstGeom prst="rect">
            <a:avLst/>
          </a:prstGeom>
        </p:spPr>
      </p:pic>
      <p:pic>
        <p:nvPicPr>
          <p:cNvPr id="35" name="Picture 12" descr="http://www.voicesofgrandpa.com/wp-content/uploads/2010/07/Two-Horses-Asses-300x22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7976" y="2293802"/>
            <a:ext cx="2049838" cy="15647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rotWithShape="1">
          <a:blip r:embed="rId11">
            <a:clrChange>
              <a:clrFrom>
                <a:srgbClr val="000000"/>
              </a:clrFrom>
              <a:clrTo>
                <a:srgbClr val="000000">
                  <a:alpha val="0"/>
                </a:srgbClr>
              </a:clrTo>
            </a:clrChange>
          </a:blip>
          <a:srcRect r="5828"/>
          <a:stretch/>
        </p:blipFill>
        <p:spPr>
          <a:xfrm>
            <a:off x="3838856" y="2343985"/>
            <a:ext cx="2337068" cy="1767316"/>
          </a:xfrm>
          <a:prstGeom prst="rect">
            <a:avLst/>
          </a:prstGeom>
        </p:spPr>
      </p:pic>
      <p:pic>
        <p:nvPicPr>
          <p:cNvPr id="37" name="Picture 36"/>
          <p:cNvPicPr>
            <a:picLocks noChangeAspect="1"/>
          </p:cNvPicPr>
          <p:nvPr/>
        </p:nvPicPr>
        <p:blipFill rotWithShape="1">
          <a:blip r:embed="rId12">
            <a:clrChange>
              <a:clrFrom>
                <a:srgbClr val="0F0F0F"/>
              </a:clrFrom>
              <a:clrTo>
                <a:srgbClr val="0F0F0F">
                  <a:alpha val="0"/>
                </a:srgbClr>
              </a:clrTo>
            </a:clrChange>
          </a:blip>
          <a:srcRect l="15034" t="21130"/>
          <a:stretch/>
        </p:blipFill>
        <p:spPr>
          <a:xfrm>
            <a:off x="9260324" y="4111301"/>
            <a:ext cx="2670572" cy="1717782"/>
          </a:xfrm>
          <a:prstGeom prst="rect">
            <a:avLst/>
          </a:prstGeom>
        </p:spPr>
      </p:pic>
      <p:pic>
        <p:nvPicPr>
          <p:cNvPr id="38" name="Picture 37"/>
          <p:cNvPicPr>
            <a:picLocks noChangeAspect="1"/>
          </p:cNvPicPr>
          <p:nvPr/>
        </p:nvPicPr>
        <p:blipFill rotWithShape="1">
          <a:blip r:embed="rId13">
            <a:clrChange>
              <a:clrFrom>
                <a:srgbClr val="E5E5E5"/>
              </a:clrFrom>
              <a:clrTo>
                <a:srgbClr val="E5E5E5">
                  <a:alpha val="0"/>
                </a:srgbClr>
              </a:clrTo>
            </a:clrChange>
            <a:extLst>
              <a:ext uri="{BEBA8EAE-BF5A-486C-A8C5-ECC9F3942E4B}">
                <a14:imgProps xmlns:a14="http://schemas.microsoft.com/office/drawing/2010/main">
                  <a14:imgLayer r:embed="rId14">
                    <a14:imgEffect>
                      <a14:saturation sat="200000"/>
                    </a14:imgEffect>
                  </a14:imgLayer>
                </a14:imgProps>
              </a:ext>
            </a:extLst>
          </a:blip>
          <a:srcRect b="1367"/>
          <a:stretch/>
        </p:blipFill>
        <p:spPr>
          <a:xfrm>
            <a:off x="6460067" y="4058796"/>
            <a:ext cx="2086799" cy="1676224"/>
          </a:xfrm>
          <a:prstGeom prst="rect">
            <a:avLst/>
          </a:prstGeom>
          <a:ln>
            <a:noFill/>
          </a:ln>
          <a:effectLst>
            <a:reflection blurRad="6350" stA="52000" endA="300" endPos="15000" dir="5400000" sy="-100000" algn="bl" rotWithShape="0"/>
          </a:effectLst>
        </p:spPr>
      </p:pic>
      <p:pic>
        <p:nvPicPr>
          <p:cNvPr id="39" name="Picture 38">
            <a:extLst>
              <a:ext uri="{FF2B5EF4-FFF2-40B4-BE49-F238E27FC236}">
                <a16:creationId xmlns:a16="http://schemas.microsoft.com/office/drawing/2014/main" id="{AA0D449C-2228-47B7-8068-4A5C404755C4}"/>
              </a:ext>
            </a:extLst>
          </p:cNvPr>
          <p:cNvPicPr>
            <a:picLocks noChangeAspect="1"/>
          </p:cNvPicPr>
          <p:nvPr/>
        </p:nvPicPr>
        <p:blipFill rotWithShape="1">
          <a:blip r:embed="rId15">
            <a:clrChange>
              <a:clrFrom>
                <a:srgbClr val="FFFFFF"/>
              </a:clrFrom>
              <a:clrTo>
                <a:srgbClr val="FFFFFF">
                  <a:alpha val="0"/>
                </a:srgbClr>
              </a:clrTo>
            </a:clrChange>
          </a:blip>
          <a:srcRect t="14251" b="9186"/>
          <a:stretch/>
        </p:blipFill>
        <p:spPr>
          <a:xfrm>
            <a:off x="4663018" y="4196711"/>
            <a:ext cx="1901964" cy="1928553"/>
          </a:xfrm>
          <a:prstGeom prst="rect">
            <a:avLst/>
          </a:prstGeom>
        </p:spPr>
      </p:pic>
      <p:pic>
        <p:nvPicPr>
          <p:cNvPr id="40" name="Picture 2" descr="Netset Logo">
            <a:extLst>
              <a:ext uri="{FF2B5EF4-FFF2-40B4-BE49-F238E27FC236}">
                <a16:creationId xmlns:a16="http://schemas.microsoft.com/office/drawing/2014/main" id="{D7E9D02C-C4BF-4966-867C-CC5F335093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30025" y="3713049"/>
            <a:ext cx="1421012" cy="142101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Megaphone">
            <a:extLst>
              <a:ext uri="{FF2B5EF4-FFF2-40B4-BE49-F238E27FC236}">
                <a16:creationId xmlns:a16="http://schemas.microsoft.com/office/drawing/2014/main" id="{79712A90-BC54-4D4B-96BE-5FEAE627194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71272" y="2944113"/>
            <a:ext cx="914400" cy="914400"/>
          </a:xfrm>
          <a:prstGeom prst="rect">
            <a:avLst/>
          </a:prstGeom>
        </p:spPr>
      </p:pic>
      <p:pic>
        <p:nvPicPr>
          <p:cNvPr id="12" name="Graphic 11" descr="Radio microphone">
            <a:extLst>
              <a:ext uri="{FF2B5EF4-FFF2-40B4-BE49-F238E27FC236}">
                <a16:creationId xmlns:a16="http://schemas.microsoft.com/office/drawing/2014/main" id="{77CD3ED7-2F12-449B-800E-1AD5A330E65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03071" y="2921256"/>
            <a:ext cx="914400" cy="914400"/>
          </a:xfrm>
          <a:prstGeom prst="rect">
            <a:avLst/>
          </a:prstGeom>
        </p:spPr>
      </p:pic>
      <p:pic>
        <p:nvPicPr>
          <p:cNvPr id="14" name="Graphic 13" descr="Bar chart">
            <a:extLst>
              <a:ext uri="{FF2B5EF4-FFF2-40B4-BE49-F238E27FC236}">
                <a16:creationId xmlns:a16="http://schemas.microsoft.com/office/drawing/2014/main" id="{383FD886-2F05-4429-AE7C-D4F1564D612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13345" y="1627093"/>
            <a:ext cx="1162621" cy="1162621"/>
          </a:xfrm>
          <a:prstGeom prst="rect">
            <a:avLst/>
          </a:prstGeom>
        </p:spPr>
      </p:pic>
      <p:pic>
        <p:nvPicPr>
          <p:cNvPr id="16" name="Graphic 15" descr="Head with Gears">
            <a:extLst>
              <a:ext uri="{FF2B5EF4-FFF2-40B4-BE49-F238E27FC236}">
                <a16:creationId xmlns:a16="http://schemas.microsoft.com/office/drawing/2014/main" id="{FCE89DC6-D07F-47EA-BE87-B474FB5272E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7644" y="1627093"/>
            <a:ext cx="1194674" cy="1194674"/>
          </a:xfrm>
          <a:prstGeom prst="rect">
            <a:avLst/>
          </a:prstGeom>
        </p:spPr>
      </p:pic>
      <p:pic>
        <p:nvPicPr>
          <p:cNvPr id="18" name="Graphic 17" descr="Thumbs Up Sign">
            <a:extLst>
              <a:ext uri="{FF2B5EF4-FFF2-40B4-BE49-F238E27FC236}">
                <a16:creationId xmlns:a16="http://schemas.microsoft.com/office/drawing/2014/main" id="{FA1593F4-CD67-4F19-BE8E-67B37ED1C2D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29134" y="3736771"/>
            <a:ext cx="1281362" cy="1281362"/>
          </a:xfrm>
          <a:prstGeom prst="rect">
            <a:avLst/>
          </a:prstGeom>
        </p:spPr>
      </p:pic>
    </p:spTree>
    <p:extLst>
      <p:ext uri="{BB962C8B-B14F-4D97-AF65-F5344CB8AC3E}">
        <p14:creationId xmlns:p14="http://schemas.microsoft.com/office/powerpoint/2010/main" val="100524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8)">
                                      <p:cBhvr>
                                        <p:cTn id="7" dur="1000"/>
                                        <p:tgtEl>
                                          <p:spTgt spid="33"/>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32"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circle(out)">
                                      <p:cBhvr>
                                        <p:cTn id="18" dur="2000"/>
                                        <p:tgtEl>
                                          <p:spTgt spid="26"/>
                                        </p:tgtEl>
                                      </p:cBhvr>
                                    </p:animEffect>
                                  </p:childTnLst>
                                </p:cTn>
                              </p:par>
                              <p:par>
                                <p:cTn id="19" presetID="6" presetClass="entr" presetSubtype="32"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circle(out)">
                                      <p:cBhvr>
                                        <p:cTn id="21" dur="2000"/>
                                        <p:tgtEl>
                                          <p:spTgt spid="27"/>
                                        </p:tgtEl>
                                      </p:cBhvr>
                                    </p:animEffect>
                                  </p:childTnLst>
                                </p:cTn>
                              </p:par>
                              <p:par>
                                <p:cTn id="22" presetID="6" presetClass="entr" presetSubtype="32"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circle(out)">
                                      <p:cBhvr>
                                        <p:cTn id="24" dur="20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32"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circle(out)">
                                      <p:cBhvr>
                                        <p:cTn id="29" dur="2000"/>
                                        <p:tgtEl>
                                          <p:spTgt spid="31"/>
                                        </p:tgtEl>
                                      </p:cBhvr>
                                    </p:animEffect>
                                  </p:childTnLst>
                                </p:cTn>
                              </p:par>
                              <p:par>
                                <p:cTn id="30" presetID="6" presetClass="entr" presetSubtype="32"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circle(out)">
                                      <p:cBhvr>
                                        <p:cTn id="32" dur="20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up)">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right)">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ox(out)">
                                      <p:cBhvr>
                                        <p:cTn id="57" dur="20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8" presetClass="entr" presetSubtype="32"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diamond(out)">
                                      <p:cBhvr>
                                        <p:cTn id="62" dur="20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MO-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568" y="1577517"/>
            <a:ext cx="1181069" cy="1295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ted Nations Framework Convention on Climate Change http://unfccc ..."/>
          <p:cNvPicPr>
            <a:picLocks noChangeAspect="1" noChangeArrowheads="1"/>
          </p:cNvPicPr>
          <p:nvPr/>
        </p:nvPicPr>
        <p:blipFill>
          <a:blip r:embed="rId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42956" y="2663549"/>
            <a:ext cx="1199768" cy="11997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rgovernmental Panel on Climate Chang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0519" y="4325213"/>
            <a:ext cx="1153522" cy="8725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16DE9EC-1D2A-418F-95BD-6C3C6F70C53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238171" y="790177"/>
            <a:ext cx="7121979" cy="5382011"/>
          </a:xfrm>
          <a:prstGeom prst="rect">
            <a:avLst/>
          </a:prstGeom>
        </p:spPr>
      </p:pic>
      <p:sp>
        <p:nvSpPr>
          <p:cNvPr id="23" name="Subtitle 2">
            <a:extLst>
              <a:ext uri="{FF2B5EF4-FFF2-40B4-BE49-F238E27FC236}">
                <a16:creationId xmlns:a16="http://schemas.microsoft.com/office/drawing/2014/main" id="{C67E3011-C83B-4919-9574-9FF3981A9CAF}"/>
              </a:ext>
            </a:extLst>
          </p:cNvPr>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climate</a:t>
            </a:r>
            <a:endParaRPr lang="en-US" sz="2400" b="1" u="sng" dirty="0">
              <a:solidFill>
                <a:srgbClr val="D15523"/>
              </a:solidFill>
              <a:latin typeface="Comfortaa" panose="020F0603070200060003" pitchFamily="34" charset="0"/>
            </a:endParaRPr>
          </a:p>
        </p:txBody>
      </p:sp>
      <p:sp>
        <p:nvSpPr>
          <p:cNvPr id="28" name="Rectangle 27">
            <a:extLst>
              <a:ext uri="{FF2B5EF4-FFF2-40B4-BE49-F238E27FC236}">
                <a16:creationId xmlns:a16="http://schemas.microsoft.com/office/drawing/2014/main" id="{A891AE99-8FBE-46B2-9A04-AB33D579BBE3}"/>
              </a:ext>
            </a:extLst>
          </p:cNvPr>
          <p:cNvSpPr/>
          <p:nvPr/>
        </p:nvSpPr>
        <p:spPr>
          <a:xfrm>
            <a:off x="10832269" y="5560600"/>
            <a:ext cx="1359731"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Mann et al  1999</a:t>
            </a:r>
            <a:endParaRPr lang="en-US" sz="1200" dirty="0">
              <a:solidFill>
                <a:schemeClr val="bg2">
                  <a:lumMod val="25000"/>
                </a:schemeClr>
              </a:solidFill>
            </a:endParaRPr>
          </a:p>
        </p:txBody>
      </p:sp>
    </p:spTree>
    <p:extLst>
      <p:ext uri="{BB962C8B-B14F-4D97-AF65-F5344CB8AC3E}">
        <p14:creationId xmlns:p14="http://schemas.microsoft.com/office/powerpoint/2010/main" val="135674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1000"/>
                                        <p:tgtEl>
                                          <p:spTgt spid="1030"/>
                                        </p:tgtEl>
                                      </p:cBhvr>
                                    </p:animEffect>
                                    <p:anim calcmode="lin" valueType="num">
                                      <p:cBhvr>
                                        <p:cTn id="15" dur="1000" fill="hold"/>
                                        <p:tgtEl>
                                          <p:spTgt spid="1030"/>
                                        </p:tgtEl>
                                        <p:attrNameLst>
                                          <p:attrName>ppt_x</p:attrName>
                                        </p:attrNameLst>
                                      </p:cBhvr>
                                      <p:tavLst>
                                        <p:tav tm="0">
                                          <p:val>
                                            <p:strVal val="#ppt_x"/>
                                          </p:val>
                                        </p:tav>
                                        <p:tav tm="100000">
                                          <p:val>
                                            <p:strVal val="#ppt_x"/>
                                          </p:val>
                                        </p:tav>
                                      </p:tavLst>
                                    </p:anim>
                                    <p:anim calcmode="lin" valueType="num">
                                      <p:cBhvr>
                                        <p:cTn id="16"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fade">
                                      <p:cBhvr>
                                        <p:cTn id="21" dur="1000"/>
                                        <p:tgtEl>
                                          <p:spTgt spid="1032"/>
                                        </p:tgtEl>
                                      </p:cBhvr>
                                    </p:animEffect>
                                    <p:anim calcmode="lin" valueType="num">
                                      <p:cBhvr>
                                        <p:cTn id="22" dur="1000" fill="hold"/>
                                        <p:tgtEl>
                                          <p:spTgt spid="1032"/>
                                        </p:tgtEl>
                                        <p:attrNameLst>
                                          <p:attrName>ppt_x</p:attrName>
                                        </p:attrNameLst>
                                      </p:cBhvr>
                                      <p:tavLst>
                                        <p:tav tm="0">
                                          <p:val>
                                            <p:strVal val="#ppt_x"/>
                                          </p:val>
                                        </p:tav>
                                        <p:tav tm="100000">
                                          <p:val>
                                            <p:strVal val="#ppt_x"/>
                                          </p:val>
                                        </p:tav>
                                      </p:tavLst>
                                    </p:anim>
                                    <p:anim calcmode="lin" valueType="num">
                                      <p:cBhvr>
                                        <p:cTn id="23"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37857" y="6305402"/>
            <a:ext cx="10267875" cy="276999"/>
          </a:xfrm>
          <a:prstGeom prst="rect">
            <a:avLst/>
          </a:prstGeom>
        </p:spPr>
        <p:txBody>
          <a:bodyPr wrap="none">
            <a:spAutoFit/>
          </a:bodyPr>
          <a:lstStyle/>
          <a:p>
            <a:pPr algn="r"/>
            <a:r>
              <a:rPr lang="en-US" sz="1200" dirty="0">
                <a:solidFill>
                  <a:schemeClr val="bg2">
                    <a:lumMod val="25000"/>
                  </a:schemeClr>
                </a:solidFill>
                <a:latin typeface="Comfortaa" panose="020F0603070200060003" pitchFamily="34" charset="0"/>
                <a:cs typeface="Arial" panose="020B0604020202020204" pitchFamily="34" charset="0"/>
              </a:rPr>
              <a:t>Mau </a:t>
            </a:r>
            <a:r>
              <a:rPr lang="en-US" sz="1200" dirty="0" err="1">
                <a:solidFill>
                  <a:schemeClr val="bg2">
                    <a:lumMod val="25000"/>
                  </a:schemeClr>
                </a:solidFill>
                <a:latin typeface="Comfortaa" panose="020F0603070200060003" pitchFamily="34" charset="0"/>
                <a:cs typeface="Arial" panose="020B0604020202020204" pitchFamily="34" charset="0"/>
              </a:rPr>
              <a:t>Pilaung</a:t>
            </a:r>
            <a:r>
              <a:rPr lang="en-US" sz="1200" dirty="0">
                <a:solidFill>
                  <a:schemeClr val="bg2">
                    <a:lumMod val="25000"/>
                  </a:schemeClr>
                </a:solidFill>
                <a:latin typeface="Comfortaa" panose="020F0603070200060003" pitchFamily="34" charset="0"/>
                <a:cs typeface="Arial" panose="020B0604020202020204" pitchFamily="34" charset="0"/>
              </a:rPr>
              <a:t> (Polynesian master navigator) to </a:t>
            </a:r>
            <a:r>
              <a:rPr lang="en-US" sz="1200" dirty="0" err="1">
                <a:solidFill>
                  <a:schemeClr val="bg2">
                    <a:lumMod val="25000"/>
                  </a:schemeClr>
                </a:solidFill>
                <a:latin typeface="Comfortaa" panose="020F0603070200060003" pitchFamily="34" charset="0"/>
                <a:cs typeface="Arial" panose="020B0604020202020204" pitchFamily="34" charset="0"/>
              </a:rPr>
              <a:t>Nainoa</a:t>
            </a:r>
            <a:r>
              <a:rPr lang="en-US" sz="1200" dirty="0">
                <a:solidFill>
                  <a:schemeClr val="bg2">
                    <a:lumMod val="25000"/>
                  </a:schemeClr>
                </a:solidFill>
                <a:latin typeface="Comfortaa" panose="020F0603070200060003" pitchFamily="34" charset="0"/>
                <a:cs typeface="Arial" panose="020B0604020202020204" pitchFamily="34" charset="0"/>
              </a:rPr>
              <a:t> Thompson (first Hawaiian to repeat the voyage) – adapted from Sgouris Sgouridis</a:t>
            </a:r>
            <a:endParaRPr lang="en-US" sz="1200" dirty="0">
              <a:solidFill>
                <a:schemeClr val="bg2">
                  <a:lumMod val="25000"/>
                </a:schemeClr>
              </a:solidFill>
            </a:endParaRPr>
          </a:p>
        </p:txBody>
      </p:sp>
      <p:pic>
        <p:nvPicPr>
          <p:cNvPr id="2" name="Picture 1">
            <a:extLst>
              <a:ext uri="{FF2B5EF4-FFF2-40B4-BE49-F238E27FC236}">
                <a16:creationId xmlns:a16="http://schemas.microsoft.com/office/drawing/2014/main" id="{8E9E9B57-34C2-47B7-948F-1691BD498024}"/>
              </a:ext>
            </a:extLst>
          </p:cNvPr>
          <p:cNvPicPr>
            <a:picLocks noChangeAspect="1"/>
          </p:cNvPicPr>
          <p:nvPr/>
        </p:nvPicPr>
        <p:blipFill rotWithShape="1">
          <a:blip r:embed="rId3"/>
          <a:srcRect r="9689"/>
          <a:stretch/>
        </p:blipFill>
        <p:spPr>
          <a:xfrm>
            <a:off x="5475827" y="596921"/>
            <a:ext cx="6529052" cy="5438775"/>
          </a:xfrm>
          <a:prstGeom prst="rect">
            <a:avLst/>
          </a:prstGeom>
        </p:spPr>
      </p:pic>
      <p:pic>
        <p:nvPicPr>
          <p:cNvPr id="1026" name="Picture 2" descr="http://pvs.kcc.hawaii.edu/images/portraits/mau_1983_thoma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089" y="3569818"/>
            <a:ext cx="3429000" cy="22574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9"/>
          <p:cNvSpPr/>
          <p:nvPr/>
        </p:nvSpPr>
        <p:spPr>
          <a:xfrm>
            <a:off x="238239" y="1367553"/>
            <a:ext cx="5863304" cy="3539430"/>
          </a:xfrm>
          <a:prstGeom prst="rect">
            <a:avLst/>
          </a:prstGeom>
        </p:spPr>
        <p:txBody>
          <a:bodyPr wrap="square">
            <a:spAutoFit/>
          </a:bodyPr>
          <a:lstStyle/>
          <a:p>
            <a:pPr>
              <a:lnSpc>
                <a:spcPct val="200000"/>
              </a:lnSpc>
              <a:spcAft>
                <a:spcPts val="1200"/>
              </a:spcAft>
            </a:pPr>
            <a:r>
              <a:rPr lang="en-US" sz="3200" b="1" kern="0" spc="30" dirty="0">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“Look</a:t>
            </a:r>
            <a:r>
              <a:rPr lang="en-US" sz="2000" kern="0" spc="30" dirty="0">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beyond the horizon, so that you can see the island you are going to. Especially because you have never been there, you have to see that island in your mind, or else you can never get there…”</a:t>
            </a:r>
            <a:endParaRPr lang="hu-HU" sz="2000" kern="0" spc="30" dirty="0">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spTree>
    <p:extLst>
      <p:ext uri="{BB962C8B-B14F-4D97-AF65-F5344CB8AC3E}">
        <p14:creationId xmlns:p14="http://schemas.microsoft.com/office/powerpoint/2010/main" val="32320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iterate type="lt">
                                    <p:tmPct val="10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6800"/>
                            </p:stCondLst>
                            <p:childTnLst>
                              <p:par>
                                <p:cTn id="11" presetID="10" presetClass="entr" presetSubtype="0" fill="hold" nodeType="afterEffect">
                                  <p:stCondLst>
                                    <p:cond delay="150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000"/>
                                        <p:tgtEl>
                                          <p:spTgt spid="1026"/>
                                        </p:tgtEl>
                                      </p:cBhvr>
                                    </p:animEffect>
                                  </p:childTnLst>
                                </p:cTn>
                              </p:par>
                            </p:childTnLst>
                          </p:cTn>
                        </p:par>
                        <p:par>
                          <p:cTn id="14" fill="hold">
                            <p:stCondLst>
                              <p:cond delay="203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51007" y="3449344"/>
            <a:ext cx="3226004" cy="1067051"/>
          </a:xfrm>
        </p:spPr>
        <p:txBody>
          <a:bodyPr>
            <a:normAutofit fontScale="92500" lnSpcReduction="10000"/>
          </a:bodyPr>
          <a:lstStyle/>
          <a:p>
            <a:pPr algn="ctr"/>
            <a:r>
              <a:rPr lang="en-US" dirty="0">
                <a:solidFill>
                  <a:srgbClr val="6A747C"/>
                </a:solidFill>
                <a:latin typeface="Comfortaa" panose="020F0603070200060003" pitchFamily="34" charset="0"/>
              </a:rPr>
              <a:t>Babe</a:t>
            </a:r>
            <a:r>
              <a:rPr lang="ro-RO" sz="2200" dirty="0">
                <a:solidFill>
                  <a:srgbClr val="6A747C"/>
                </a:solidFill>
                <a:latin typeface="Comfortaa" panose="020F0603070200060003" pitchFamily="34" charset="0"/>
              </a:rPr>
              <a:t>ș</a:t>
            </a:r>
            <a:r>
              <a:rPr lang="en-US" dirty="0">
                <a:solidFill>
                  <a:srgbClr val="6A747C"/>
                </a:solidFill>
                <a:latin typeface="Comfortaa" panose="020F0603070200060003" pitchFamily="34" charset="0"/>
              </a:rPr>
              <a:t>-</a:t>
            </a:r>
            <a:r>
              <a:rPr lang="en-US" dirty="0" err="1">
                <a:solidFill>
                  <a:srgbClr val="6A747C"/>
                </a:solidFill>
                <a:latin typeface="Comfortaa" panose="020F0603070200060003" pitchFamily="34" charset="0"/>
              </a:rPr>
              <a:t>Bolyai</a:t>
            </a:r>
            <a:r>
              <a:rPr lang="en-US" dirty="0">
                <a:solidFill>
                  <a:srgbClr val="6A747C"/>
                </a:solidFill>
                <a:latin typeface="Comfortaa" panose="020F0603070200060003" pitchFamily="34" charset="0"/>
              </a:rPr>
              <a:t> University</a:t>
            </a:r>
          </a:p>
          <a:p>
            <a:pPr algn="ctr"/>
            <a:r>
              <a:rPr lang="en-US" b="1" dirty="0">
                <a:solidFill>
                  <a:srgbClr val="6A747C"/>
                </a:solidFill>
                <a:latin typeface="Comfortaa" panose="020F0603070200060003" pitchFamily="34" charset="0"/>
              </a:rPr>
              <a:t>Cluj-Napoca | </a:t>
            </a:r>
            <a:r>
              <a:rPr lang="en-US" b="1" dirty="0" err="1">
                <a:solidFill>
                  <a:srgbClr val="6A747C"/>
                </a:solidFill>
                <a:latin typeface="Comfortaa" panose="020F0603070200060003" pitchFamily="34" charset="0"/>
              </a:rPr>
              <a:t>Kolozsv</a:t>
            </a:r>
            <a:r>
              <a:rPr lang="hu-HU" b="1" dirty="0">
                <a:solidFill>
                  <a:srgbClr val="6A747C"/>
                </a:solidFill>
                <a:latin typeface="Comfortaa" panose="020F0603070200060003" pitchFamily="34" charset="0"/>
              </a:rPr>
              <a:t>ár</a:t>
            </a:r>
            <a:endParaRPr lang="en-US" b="1" dirty="0">
              <a:solidFill>
                <a:srgbClr val="6A747C"/>
              </a:solidFill>
              <a:latin typeface="Comfortaa" panose="020F0603070200060003" pitchFamily="34" charset="0"/>
            </a:endParaRPr>
          </a:p>
          <a:p>
            <a:pPr algn="ctr"/>
            <a:r>
              <a:rPr lang="en-US" dirty="0">
                <a:solidFill>
                  <a:srgbClr val="6A747C"/>
                </a:solidFill>
                <a:latin typeface="Comfortaa" panose="020F0603070200060003" pitchFamily="34" charset="0"/>
              </a:rPr>
              <a:t>17</a:t>
            </a:r>
            <a:r>
              <a:rPr lang="en-US" baseline="30000" dirty="0">
                <a:solidFill>
                  <a:srgbClr val="6A747C"/>
                </a:solidFill>
                <a:latin typeface="Comfortaa" panose="020F0603070200060003" pitchFamily="34" charset="0"/>
              </a:rPr>
              <a:t>th</a:t>
            </a:r>
            <a:r>
              <a:rPr lang="en-US" dirty="0">
                <a:solidFill>
                  <a:srgbClr val="6A747C"/>
                </a:solidFill>
                <a:latin typeface="Comfortaa" panose="020F0603070200060003" pitchFamily="34" charset="0"/>
              </a:rPr>
              <a:t> March 2018</a:t>
            </a:r>
          </a:p>
        </p:txBody>
      </p:sp>
      <p:sp>
        <p:nvSpPr>
          <p:cNvPr id="4" name="Title 1"/>
          <p:cNvSpPr txBox="1">
            <a:spLocks/>
          </p:cNvSpPr>
          <p:nvPr/>
        </p:nvSpPr>
        <p:spPr>
          <a:xfrm>
            <a:off x="-954604" y="1865579"/>
            <a:ext cx="8023159" cy="26551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r">
              <a:lnSpc>
                <a:spcPct val="120000"/>
              </a:lnSpc>
            </a:pPr>
            <a:r>
              <a:rPr lang="en-US" sz="4400" cap="none" dirty="0">
                <a:latin typeface="Comfortaa" panose="020F0603070200060003" pitchFamily="34" charset="0"/>
              </a:rPr>
              <a:t>visualizing the</a:t>
            </a:r>
          </a:p>
          <a:p>
            <a:pPr algn="r">
              <a:lnSpc>
                <a:spcPct val="120000"/>
              </a:lnSpc>
            </a:pPr>
            <a:r>
              <a:rPr lang="en-US" sz="4400" b="1" cap="none" dirty="0">
                <a:solidFill>
                  <a:schemeClr val="accent2"/>
                </a:solidFill>
                <a:latin typeface="Comfortaa" panose="020F0603070200060003" pitchFamily="34" charset="0"/>
              </a:rPr>
              <a:t>energy</a:t>
            </a:r>
            <a:r>
              <a:rPr lang="en-US" sz="4400" cap="none" dirty="0">
                <a:latin typeface="Comfortaa" panose="020F0603070200060003" pitchFamily="34" charset="0"/>
              </a:rPr>
              <a:t> transitions of countries under binding </a:t>
            </a:r>
            <a:r>
              <a:rPr lang="en-US" sz="4400" b="1" cap="none" dirty="0">
                <a:solidFill>
                  <a:schemeClr val="accent2"/>
                </a:solidFill>
                <a:latin typeface="Comfortaa" panose="020F0603070200060003" pitchFamily="34" charset="0"/>
              </a:rPr>
              <a:t>climate</a:t>
            </a:r>
            <a:r>
              <a:rPr lang="en-US" sz="4400" cap="none" dirty="0">
                <a:latin typeface="Comfortaa" panose="020F0603070200060003" pitchFamily="34" charset="0"/>
              </a:rPr>
              <a:t> constraints</a:t>
            </a:r>
          </a:p>
        </p:txBody>
      </p:sp>
      <p:pic>
        <p:nvPicPr>
          <p:cNvPr id="1026" name="Picture 2" descr="Energy Lancaster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070" r="24879" b="1"/>
          <a:stretch/>
        </p:blipFill>
        <p:spPr bwMode="auto">
          <a:xfrm>
            <a:off x="8113390" y="2477129"/>
            <a:ext cx="3701239" cy="7417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Dénes\AppData\Local\Packages\microsoft.windowscommunicationsapps_8wekyb3d8bbwe\AC\Temp\{46ADED6C-33A9-4F5C-98CB-4880C227F6C7}.tmp">
            <a:hlinkClick r:id="rId3"/>
          </p:cNvP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3390" y="1310358"/>
            <a:ext cx="3520668" cy="907249"/>
          </a:xfrm>
          <a:prstGeom prst="rect">
            <a:avLst/>
          </a:prstGeom>
          <a:noFill/>
          <a:ln>
            <a:noFill/>
          </a:ln>
        </p:spPr>
      </p:pic>
      <p:cxnSp>
        <p:nvCxnSpPr>
          <p:cNvPr id="6" name="Straight Connector 5"/>
          <p:cNvCxnSpPr/>
          <p:nvPr/>
        </p:nvCxnSpPr>
        <p:spPr>
          <a:xfrm>
            <a:off x="7590972" y="725715"/>
            <a:ext cx="0" cy="393337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8665B034-AAC5-4E47-B089-DE333BB6A8ED}"/>
              </a:ext>
            </a:extLst>
          </p:cNvPr>
          <p:cNvSpPr txBox="1">
            <a:spLocks/>
          </p:cNvSpPr>
          <p:nvPr/>
        </p:nvSpPr>
        <p:spPr>
          <a:xfrm>
            <a:off x="2062850" y="4516395"/>
            <a:ext cx="3938760" cy="11781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r">
              <a:lnSpc>
                <a:spcPct val="120000"/>
              </a:lnSpc>
            </a:pPr>
            <a:r>
              <a:rPr lang="en-US" sz="4800" b="1" u="sng" cap="none" dirty="0">
                <a:solidFill>
                  <a:schemeClr val="accent2"/>
                </a:solidFill>
                <a:latin typeface="Comfortaa" panose="020F0603070200060003" pitchFamily="34" charset="0"/>
              </a:rPr>
              <a:t>Thank you!</a:t>
            </a:r>
          </a:p>
        </p:txBody>
      </p:sp>
    </p:spTree>
    <p:extLst>
      <p:ext uri="{BB962C8B-B14F-4D97-AF65-F5344CB8AC3E}">
        <p14:creationId xmlns:p14="http://schemas.microsoft.com/office/powerpoint/2010/main" val="24585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7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750"/>
                                        <p:tgtEl>
                                          <p:spTgt spid="7"/>
                                        </p:tgtEl>
                                      </p:cBhvr>
                                    </p:animEffect>
                                    <p:anim calcmode="lin" valueType="num">
                                      <p:cBhvr>
                                        <p:cTn id="8" dur="1750" fill="hold"/>
                                        <p:tgtEl>
                                          <p:spTgt spid="7"/>
                                        </p:tgtEl>
                                        <p:attrNameLst>
                                          <p:attrName>ppt_x</p:attrName>
                                        </p:attrNameLst>
                                      </p:cBhvr>
                                      <p:tavLst>
                                        <p:tav tm="0">
                                          <p:val>
                                            <p:strVal val="#ppt_x"/>
                                          </p:val>
                                        </p:tav>
                                        <p:tav tm="100000">
                                          <p:val>
                                            <p:strVal val="#ppt_x"/>
                                          </p:val>
                                        </p:tav>
                                      </p:tavLst>
                                    </p:anim>
                                    <p:anim calcmode="lin" valueType="num">
                                      <p:cBhvr>
                                        <p:cTn id="9" dur="1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Not enough greenhouse effect: The planet Mars has a very thin atmosphere, nearly all carbon dioxide.   Because of the low atmospheric pressure, and with little to no methane or water vapor to reinforce the weak greenhouse effect, Mars has a largely frozen surface that shows no evidence of life."/>
          <p:cNvPicPr>
            <a:picLocks noChangeAspect="1" noChangeArrowheads="1"/>
          </p:cNvPicPr>
          <p:nvPr/>
        </p:nvPicPr>
        <p:blipFill>
          <a:blip r:embed="rId3">
            <a:clrChange>
              <a:clrFrom>
                <a:srgbClr val="010101"/>
              </a:clrFrom>
              <a:clrTo>
                <a:srgbClr val="010101">
                  <a:alpha val="0"/>
                </a:srgbClr>
              </a:clrTo>
            </a:clrChange>
            <a:extLst>
              <a:ext uri="{28A0092B-C50C-407E-A947-70E740481C1C}">
                <a14:useLocalDpi xmlns:a14="http://schemas.microsoft.com/office/drawing/2010/main" val="0"/>
              </a:ext>
            </a:extLst>
          </a:blip>
          <a:srcRect/>
          <a:stretch>
            <a:fillRect/>
          </a:stretch>
        </p:blipFill>
        <p:spPr bwMode="auto">
          <a:xfrm>
            <a:off x="6773153" y="2088410"/>
            <a:ext cx="2909664" cy="29096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20115EA-2C17-41F0-B4D0-E4D93692AD01}"/>
              </a:ext>
            </a:extLst>
          </p:cNvPr>
          <p:cNvPicPr>
            <a:picLocks noChangeAspect="1"/>
          </p:cNvPicPr>
          <p:nvPr/>
        </p:nvPicPr>
        <p:blipFill>
          <a:blip r:embed="rId4"/>
          <a:stretch>
            <a:fillRect/>
          </a:stretch>
        </p:blipFill>
        <p:spPr>
          <a:xfrm>
            <a:off x="4676775" y="990084"/>
            <a:ext cx="7515225" cy="4953000"/>
          </a:xfrm>
          <a:prstGeom prst="rect">
            <a:avLst/>
          </a:prstGeom>
        </p:spPr>
      </p:pic>
      <p:pic>
        <p:nvPicPr>
          <p:cNvPr id="2" name="Picture 1">
            <a:extLst>
              <a:ext uri="{FF2B5EF4-FFF2-40B4-BE49-F238E27FC236}">
                <a16:creationId xmlns:a16="http://schemas.microsoft.com/office/drawing/2014/main" id="{F64F803A-186F-4561-8EAB-2C2456BE9BE5}"/>
              </a:ext>
            </a:extLst>
          </p:cNvPr>
          <p:cNvPicPr>
            <a:picLocks noChangeAspect="1"/>
          </p:cNvPicPr>
          <p:nvPr/>
        </p:nvPicPr>
        <p:blipFill>
          <a:blip r:embed="rId5"/>
          <a:stretch>
            <a:fillRect/>
          </a:stretch>
        </p:blipFill>
        <p:spPr>
          <a:xfrm>
            <a:off x="4801017" y="747307"/>
            <a:ext cx="7286171" cy="5195777"/>
          </a:xfrm>
          <a:prstGeom prst="rect">
            <a:avLst/>
          </a:prstGeom>
        </p:spPr>
      </p:pic>
      <p:pic>
        <p:nvPicPr>
          <p:cNvPr id="2054" name="Picture 6" descr="Too much greenhouse effect: The atmosphere of Venus, like Mars, is nearly all carbon dioxide.  But Venus has about 300 times as much carbon dioxide in its atmosphere as Earth and Mars do, producing a runaway greenhouse effect and a surface temperature hot enough to melt lead."/>
          <p:cNvPicPr>
            <a:picLocks noChangeAspect="1" noChangeArrowheads="1"/>
          </p:cNvPicPr>
          <p:nvPr/>
        </p:nvPicPr>
        <p:blipFill>
          <a:blip r:embed="rId6">
            <a:clrChange>
              <a:clrFrom>
                <a:srgbClr val="020100"/>
              </a:clrFrom>
              <a:clrTo>
                <a:srgbClr val="020100">
                  <a:alpha val="0"/>
                </a:srgbClr>
              </a:clrTo>
            </a:clrChange>
            <a:extLst>
              <a:ext uri="{28A0092B-C50C-407E-A947-70E740481C1C}">
                <a14:useLocalDpi xmlns:a14="http://schemas.microsoft.com/office/drawing/2010/main" val="0"/>
              </a:ext>
            </a:extLst>
          </a:blip>
          <a:srcRect/>
          <a:stretch>
            <a:fillRect/>
          </a:stretch>
        </p:blipFill>
        <p:spPr bwMode="auto">
          <a:xfrm>
            <a:off x="1707630" y="2088410"/>
            <a:ext cx="2988575" cy="298857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73431898-90A9-4B9A-8B1D-0C2173E78193}"/>
              </a:ext>
            </a:extLst>
          </p:cNvPr>
          <p:cNvSpPr/>
          <p:nvPr/>
        </p:nvSpPr>
        <p:spPr>
          <a:xfrm>
            <a:off x="11146611" y="5575246"/>
            <a:ext cx="940577"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EPA, NASA</a:t>
            </a:r>
            <a:endParaRPr lang="en-US" sz="1200" dirty="0">
              <a:solidFill>
                <a:schemeClr val="bg2">
                  <a:lumMod val="25000"/>
                </a:schemeClr>
              </a:solidFill>
            </a:endParaRPr>
          </a:p>
        </p:txBody>
      </p:sp>
    </p:spTree>
    <p:extLst>
      <p:ext uri="{BB962C8B-B14F-4D97-AF65-F5344CB8AC3E}">
        <p14:creationId xmlns:p14="http://schemas.microsoft.com/office/powerpoint/2010/main" val="48232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wipe(down)">
                                      <p:cBhvr>
                                        <p:cTn id="7" dur="580">
                                          <p:stCondLst>
                                            <p:cond delay="0"/>
                                          </p:stCondLst>
                                        </p:cTn>
                                        <p:tgtEl>
                                          <p:spTgt spid="2054"/>
                                        </p:tgtEl>
                                      </p:cBhvr>
                                    </p:animEffect>
                                    <p:anim calcmode="lin" valueType="num">
                                      <p:cBhvr>
                                        <p:cTn id="8" dur="1822" tmFilter="0,0; 0.14,0.36; 0.43,0.73; 0.71,0.91; 1.0,1.0">
                                          <p:stCondLst>
                                            <p:cond delay="0"/>
                                          </p:stCondLst>
                                        </p:cTn>
                                        <p:tgtEl>
                                          <p:spTgt spid="20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4"/>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4"/>
                                        </p:tgtEl>
                                      </p:cBhvr>
                                      <p:to x="100000" y="60000"/>
                                    </p:animScale>
                                    <p:animScale>
                                      <p:cBhvr>
                                        <p:cTn id="14" dur="166" decel="50000">
                                          <p:stCondLst>
                                            <p:cond delay="676"/>
                                          </p:stCondLst>
                                        </p:cTn>
                                        <p:tgtEl>
                                          <p:spTgt spid="2054"/>
                                        </p:tgtEl>
                                      </p:cBhvr>
                                      <p:to x="100000" y="100000"/>
                                    </p:animScale>
                                    <p:animScale>
                                      <p:cBhvr>
                                        <p:cTn id="15" dur="26">
                                          <p:stCondLst>
                                            <p:cond delay="1312"/>
                                          </p:stCondLst>
                                        </p:cTn>
                                        <p:tgtEl>
                                          <p:spTgt spid="2054"/>
                                        </p:tgtEl>
                                      </p:cBhvr>
                                      <p:to x="100000" y="80000"/>
                                    </p:animScale>
                                    <p:animScale>
                                      <p:cBhvr>
                                        <p:cTn id="16" dur="166" decel="50000">
                                          <p:stCondLst>
                                            <p:cond delay="1338"/>
                                          </p:stCondLst>
                                        </p:cTn>
                                        <p:tgtEl>
                                          <p:spTgt spid="2054"/>
                                        </p:tgtEl>
                                      </p:cBhvr>
                                      <p:to x="100000" y="100000"/>
                                    </p:animScale>
                                    <p:animScale>
                                      <p:cBhvr>
                                        <p:cTn id="17" dur="26">
                                          <p:stCondLst>
                                            <p:cond delay="1642"/>
                                          </p:stCondLst>
                                        </p:cTn>
                                        <p:tgtEl>
                                          <p:spTgt spid="2054"/>
                                        </p:tgtEl>
                                      </p:cBhvr>
                                      <p:to x="100000" y="90000"/>
                                    </p:animScale>
                                    <p:animScale>
                                      <p:cBhvr>
                                        <p:cTn id="18" dur="166" decel="50000">
                                          <p:stCondLst>
                                            <p:cond delay="1668"/>
                                          </p:stCondLst>
                                        </p:cTn>
                                        <p:tgtEl>
                                          <p:spTgt spid="2054"/>
                                        </p:tgtEl>
                                      </p:cBhvr>
                                      <p:to x="100000" y="100000"/>
                                    </p:animScale>
                                    <p:animScale>
                                      <p:cBhvr>
                                        <p:cTn id="19" dur="26">
                                          <p:stCondLst>
                                            <p:cond delay="1808"/>
                                          </p:stCondLst>
                                        </p:cTn>
                                        <p:tgtEl>
                                          <p:spTgt spid="2054"/>
                                        </p:tgtEl>
                                      </p:cBhvr>
                                      <p:to x="100000" y="95000"/>
                                    </p:animScale>
                                    <p:animScale>
                                      <p:cBhvr>
                                        <p:cTn id="20" dur="166" decel="50000">
                                          <p:stCondLst>
                                            <p:cond delay="1834"/>
                                          </p:stCondLst>
                                        </p:cTn>
                                        <p:tgtEl>
                                          <p:spTgt spid="205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animEffect transition="in" filter="wipe(down)">
                                      <p:cBhvr>
                                        <p:cTn id="25" dur="580">
                                          <p:stCondLst>
                                            <p:cond delay="0"/>
                                          </p:stCondLst>
                                        </p:cTn>
                                        <p:tgtEl>
                                          <p:spTgt spid="2056"/>
                                        </p:tgtEl>
                                      </p:cBhvr>
                                    </p:animEffect>
                                    <p:anim calcmode="lin" valueType="num">
                                      <p:cBhvr>
                                        <p:cTn id="26" dur="1822" tmFilter="0,0; 0.14,0.36; 0.43,0.73; 0.71,0.91; 1.0,1.0">
                                          <p:stCondLst>
                                            <p:cond delay="0"/>
                                          </p:stCondLst>
                                        </p:cTn>
                                        <p:tgtEl>
                                          <p:spTgt spid="205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05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05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05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056"/>
                                        </p:tgtEl>
                                        <p:attrNameLst>
                                          <p:attrName>ppt_y</p:attrName>
                                        </p:attrNameLst>
                                      </p:cBhvr>
                                      <p:tavLst>
                                        <p:tav tm="0" fmla="#ppt_y-sin(pi*$)/81">
                                          <p:val>
                                            <p:fltVal val="0"/>
                                          </p:val>
                                        </p:tav>
                                        <p:tav tm="100000">
                                          <p:val>
                                            <p:fltVal val="1"/>
                                          </p:val>
                                        </p:tav>
                                      </p:tavLst>
                                    </p:anim>
                                    <p:animScale>
                                      <p:cBhvr>
                                        <p:cTn id="31" dur="26">
                                          <p:stCondLst>
                                            <p:cond delay="650"/>
                                          </p:stCondLst>
                                        </p:cTn>
                                        <p:tgtEl>
                                          <p:spTgt spid="2056"/>
                                        </p:tgtEl>
                                      </p:cBhvr>
                                      <p:to x="100000" y="60000"/>
                                    </p:animScale>
                                    <p:animScale>
                                      <p:cBhvr>
                                        <p:cTn id="32" dur="166" decel="50000">
                                          <p:stCondLst>
                                            <p:cond delay="676"/>
                                          </p:stCondLst>
                                        </p:cTn>
                                        <p:tgtEl>
                                          <p:spTgt spid="2056"/>
                                        </p:tgtEl>
                                      </p:cBhvr>
                                      <p:to x="100000" y="100000"/>
                                    </p:animScale>
                                    <p:animScale>
                                      <p:cBhvr>
                                        <p:cTn id="33" dur="26">
                                          <p:stCondLst>
                                            <p:cond delay="1312"/>
                                          </p:stCondLst>
                                        </p:cTn>
                                        <p:tgtEl>
                                          <p:spTgt spid="2056"/>
                                        </p:tgtEl>
                                      </p:cBhvr>
                                      <p:to x="100000" y="80000"/>
                                    </p:animScale>
                                    <p:animScale>
                                      <p:cBhvr>
                                        <p:cTn id="34" dur="166" decel="50000">
                                          <p:stCondLst>
                                            <p:cond delay="1338"/>
                                          </p:stCondLst>
                                        </p:cTn>
                                        <p:tgtEl>
                                          <p:spTgt spid="2056"/>
                                        </p:tgtEl>
                                      </p:cBhvr>
                                      <p:to x="100000" y="100000"/>
                                    </p:animScale>
                                    <p:animScale>
                                      <p:cBhvr>
                                        <p:cTn id="35" dur="26">
                                          <p:stCondLst>
                                            <p:cond delay="1642"/>
                                          </p:stCondLst>
                                        </p:cTn>
                                        <p:tgtEl>
                                          <p:spTgt spid="2056"/>
                                        </p:tgtEl>
                                      </p:cBhvr>
                                      <p:to x="100000" y="90000"/>
                                    </p:animScale>
                                    <p:animScale>
                                      <p:cBhvr>
                                        <p:cTn id="36" dur="166" decel="50000">
                                          <p:stCondLst>
                                            <p:cond delay="1668"/>
                                          </p:stCondLst>
                                        </p:cTn>
                                        <p:tgtEl>
                                          <p:spTgt spid="2056"/>
                                        </p:tgtEl>
                                      </p:cBhvr>
                                      <p:to x="100000" y="100000"/>
                                    </p:animScale>
                                    <p:animScale>
                                      <p:cBhvr>
                                        <p:cTn id="37" dur="26">
                                          <p:stCondLst>
                                            <p:cond delay="1808"/>
                                          </p:stCondLst>
                                        </p:cTn>
                                        <p:tgtEl>
                                          <p:spTgt spid="2056"/>
                                        </p:tgtEl>
                                      </p:cBhvr>
                                      <p:to x="100000" y="95000"/>
                                    </p:animScale>
                                    <p:animScale>
                                      <p:cBhvr>
                                        <p:cTn id="38" dur="166" decel="50000">
                                          <p:stCondLst>
                                            <p:cond delay="1834"/>
                                          </p:stCondLst>
                                        </p:cTn>
                                        <p:tgtEl>
                                          <p:spTgt spid="205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054"/>
                                        </p:tgtEl>
                                      </p:cBhvr>
                                    </p:animEffect>
                                    <p:set>
                                      <p:cBhvr>
                                        <p:cTn id="43" dur="1" fill="hold">
                                          <p:stCondLst>
                                            <p:cond delay="499"/>
                                          </p:stCondLst>
                                        </p:cTn>
                                        <p:tgtEl>
                                          <p:spTgt spid="2054"/>
                                        </p:tgtEl>
                                        <p:attrNameLst>
                                          <p:attrName>style.visibility</p:attrName>
                                        </p:attrNameLst>
                                      </p:cBhvr>
                                      <p:to>
                                        <p:strVal val="hidden"/>
                                      </p:to>
                                    </p:set>
                                  </p:childTnLst>
                                </p:cTn>
                              </p:par>
                              <p:par>
                                <p:cTn id="44" presetID="10" presetClass="exit" presetSubtype="0" fill="hold" nodeType="withEffect">
                                  <p:stCondLst>
                                    <p:cond delay="250"/>
                                  </p:stCondLst>
                                  <p:childTnLst>
                                    <p:animEffect transition="out" filter="fade">
                                      <p:cBhvr>
                                        <p:cTn id="45" dur="500"/>
                                        <p:tgtEl>
                                          <p:spTgt spid="2056"/>
                                        </p:tgtEl>
                                      </p:cBhvr>
                                    </p:animEffect>
                                    <p:set>
                                      <p:cBhvr>
                                        <p:cTn id="46" dur="1" fill="hold">
                                          <p:stCondLst>
                                            <p:cond delay="499"/>
                                          </p:stCondLst>
                                        </p:cTn>
                                        <p:tgtEl>
                                          <p:spTgt spid="205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Diagram 36"/>
          <p:cNvGraphicFramePr/>
          <p:nvPr>
            <p:extLst/>
          </p:nvPr>
        </p:nvGraphicFramePr>
        <p:xfrm>
          <a:off x="530746" y="2224585"/>
          <a:ext cx="2744717" cy="406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8233737" y="5986645"/>
            <a:ext cx="3804234" cy="738899"/>
          </a:xfrm>
          <a:prstGeom prst="rect">
            <a:avLst/>
          </a:prstGeom>
        </p:spPr>
      </p:pic>
      <p:pic>
        <p:nvPicPr>
          <p:cNvPr id="5"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l="29013" r="66523" b="-7381"/>
          <a:stretch/>
        </p:blipFill>
        <p:spPr bwMode="auto">
          <a:xfrm flipH="1">
            <a:off x="8040914" y="6108241"/>
            <a:ext cx="140423" cy="4752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092068" y="6094553"/>
            <a:ext cx="1939988" cy="517974"/>
            <a:chOff x="746120" y="1920970"/>
            <a:chExt cx="2155542" cy="575527"/>
          </a:xfrm>
        </p:grpSpPr>
        <p:pic>
          <p:nvPicPr>
            <p:cNvPr id="8" name="Picture 4" descr="Energy Lancaster Logo"/>
            <p:cNvPicPr>
              <a:picLocks noChangeAspect="1" noChangeArrowheads="1"/>
            </p:cNvPicPr>
            <p:nvPr/>
          </p:nvPicPr>
          <p:blipFill rotWithShape="1">
            <a:blip r:embed="rId10" cstate="print">
              <a:lum bright="70000" contrast="-70000"/>
              <a:extLst>
                <a:ext uri="{28A0092B-C50C-407E-A947-70E740481C1C}">
                  <a14:useLocalDpi xmlns:a14="http://schemas.microsoft.com/office/drawing/2010/main" val="0"/>
                </a:ext>
              </a:extLst>
            </a:blip>
            <a:srcRect r="69863" b="1749"/>
            <a:stretch/>
          </p:blipFill>
          <p:spPr bwMode="auto">
            <a:xfrm>
              <a:off x="746120" y="1920970"/>
              <a:ext cx="1097193" cy="502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Engineering Logo"/>
            <p:cNvPicPr>
              <a:picLocks noChangeAspect="1" noChangeArrowheads="1"/>
            </p:cNvPicPr>
            <p:nvPr/>
          </p:nvPicPr>
          <p:blipFill rotWithShape="1">
            <a:blip r:embed="rId9" cstate="print">
              <a:lum bright="70000" contrast="-70000"/>
              <a:extLst>
                <a:ext uri="{28A0092B-C50C-407E-A947-70E740481C1C}">
                  <a14:useLocalDpi xmlns:a14="http://schemas.microsoft.com/office/drawing/2010/main" val="0"/>
                </a:ext>
              </a:extLst>
            </a:blip>
            <a:srcRect r="70412"/>
            <a:stretch/>
          </p:blipFill>
          <p:spPr bwMode="auto">
            <a:xfrm>
              <a:off x="1843313" y="1993577"/>
              <a:ext cx="1058349"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304798" y="1061426"/>
            <a:ext cx="3077031" cy="954107"/>
          </a:xfrm>
          <a:prstGeom prst="rect">
            <a:avLst/>
          </a:prstGeom>
        </p:spPr>
        <p:txBody>
          <a:bodyPr wrap="square">
            <a:spAutoFit/>
          </a:bodyPr>
          <a:lstStyle/>
          <a:p>
            <a:pPr algn="ctr">
              <a:lnSpc>
                <a:spcPct val="85000"/>
              </a:lnSpc>
            </a:pPr>
            <a:r>
              <a:rPr lang="en-US" sz="3600" b="1" kern="0" spc="30" dirty="0">
                <a:solidFill>
                  <a:srgbClr val="B5121B"/>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Energy</a:t>
            </a:r>
            <a:endParaRPr lang="en-GB" sz="3600" b="1" kern="0" spc="30" dirty="0">
              <a:solidFill>
                <a:schemeClr val="bg1">
                  <a:lumMod val="85000"/>
                </a:schemeClr>
              </a:solidFill>
              <a:effectLst>
                <a:outerShdw blurRad="50800" dist="38100" dir="5400000" algn="t"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a:p>
            <a:pPr algn="ctr">
              <a:lnSpc>
                <a:spcPct val="85000"/>
              </a:lnSpc>
              <a:spcBef>
                <a:spcPts val="600"/>
              </a:spcBef>
            </a:pPr>
            <a:r>
              <a:rPr lang="en-US"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rPr>
              <a:t>Transitions</a:t>
            </a:r>
            <a:endParaRPr lang="hu-HU" sz="2400" kern="0" spc="30" dirty="0">
              <a:solidFill>
                <a:schemeClr val="bg1">
                  <a:lumMod val="65000"/>
                </a:schemeClr>
              </a:solidFill>
              <a:effectLst>
                <a:outerShdw blurRad="38100" dist="12700" dir="2700000" algn="tl" rotWithShape="0">
                  <a:prstClr val="black">
                    <a:alpha val="40000"/>
                  </a:prstClr>
                </a:outerShdw>
                <a:reflection blurRad="6350" stA="55000" endA="300" endPos="45500" dir="5400000" sy="-100000" algn="bl" rotWithShape="0"/>
              </a:effectLst>
              <a:latin typeface="Comfortaa" panose="020F0603070200060003" pitchFamily="34" charset="0"/>
              <a:ea typeface="Microsoft YaHei" panose="020B0503020204020204" pitchFamily="34" charset="-122"/>
              <a:cs typeface="Aldhabi" panose="01000000000000000000" pitchFamily="2" charset="-78"/>
            </a:endParaRPr>
          </a:p>
        </p:txBody>
      </p:sp>
      <p:sp>
        <p:nvSpPr>
          <p:cNvPr id="18" name="Rectangle 17"/>
          <p:cNvSpPr/>
          <p:nvPr/>
        </p:nvSpPr>
        <p:spPr>
          <a:xfrm>
            <a:off x="814317" y="560884"/>
            <a:ext cx="1801382" cy="458587"/>
          </a:xfrm>
          <a:prstGeom prst="rect">
            <a:avLst/>
          </a:prstGeom>
        </p:spPr>
        <p:txBody>
          <a:bodyPr wrap="square">
            <a:spAutoFit/>
          </a:bodyPr>
          <a:lstStyle/>
          <a:p>
            <a:pPr algn="ctr">
              <a:lnSpc>
                <a:spcPct val="85000"/>
              </a:lnSpc>
            </a:pP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fld id="{3623CE37-2509-4725-BF04-961B8E0DB62B}" type="slidenum">
              <a:rPr lang="hu-HU" sz="2000" b="1" kern="0" spc="30" smtClean="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7</a:t>
            </a:fld>
            <a:r>
              <a:rPr lang="en-US" sz="2000" b="1"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 20</a:t>
            </a:r>
            <a:r>
              <a:rPr lang="en-US"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rPr>
              <a:t> »</a:t>
            </a:r>
            <a:endParaRPr lang="hu-HU" sz="2800" kern="0" spc="30" dirty="0">
              <a:solidFill>
                <a:schemeClr val="bg2">
                  <a:lumMod val="25000"/>
                </a:schemeClr>
              </a:solidFill>
              <a:effectLst>
                <a:outerShdw blurRad="38100" dist="12700" dir="2700000" algn="tl" rotWithShape="0">
                  <a:prstClr val="black">
                    <a:alpha val="40000"/>
                  </a:prstClr>
                </a:outerShdw>
              </a:effectLst>
              <a:latin typeface="Comfortaa" panose="020F0603070200060003" pitchFamily="34" charset="0"/>
              <a:ea typeface="Microsoft YaHei" panose="020B0503020204020204" pitchFamily="34" charset="-122"/>
              <a:cs typeface="Aldhabi" panose="01000000000000000000" pitchFamily="2" charset="-78"/>
            </a:endParaRPr>
          </a:p>
        </p:txBody>
      </p:sp>
      <p:pic>
        <p:nvPicPr>
          <p:cNvPr id="19" name="Picture 6" descr="Engineering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013" r="66523" b="-7381"/>
          <a:stretch/>
        </p:blipFill>
        <p:spPr bwMode="auto">
          <a:xfrm flipH="1">
            <a:off x="5871108" y="6089242"/>
            <a:ext cx="140423" cy="47525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4354038" y="6146624"/>
            <a:ext cx="1905678" cy="404726"/>
          </a:xfrm>
          <a:prstGeom prst="rect">
            <a:avLst/>
          </a:prstGeom>
        </p:spPr>
        <p:txBody>
          <a:bodyPr wrap="square">
            <a:spAutoFit/>
          </a:bodyPr>
          <a:lstStyle/>
          <a:p>
            <a:pPr algn="ctr">
              <a:lnSpc>
                <a:spcPct val="70000"/>
              </a:lnSpc>
            </a:pPr>
            <a:r>
              <a:rPr lang="en-US" sz="16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Lancaster</a:t>
            </a:r>
          </a:p>
          <a:p>
            <a:pPr algn="ctr">
              <a:lnSpc>
                <a:spcPct val="70000"/>
              </a:lnSpc>
            </a:pPr>
            <a:r>
              <a:rPr lang="en-US" sz="1300" kern="0" spc="30" dirty="0">
                <a:solidFill>
                  <a:schemeClr val="bg2">
                    <a:lumMod val="25000"/>
                  </a:schemeClr>
                </a:solidFill>
                <a:effectLst>
                  <a:outerShdw blurRad="50800" dist="38100" dir="5400000" algn="t" rotWithShape="0">
                    <a:prstClr val="black">
                      <a:alpha val="40000"/>
                    </a:prstClr>
                  </a:outerShdw>
                </a:effectLst>
                <a:latin typeface="Myanmar Text" panose="020B0502040204020203" pitchFamily="34" charset="0"/>
                <a:ea typeface="DejaVu Sans Condensed" panose="020B0606030804020204" pitchFamily="34" charset="0"/>
                <a:cs typeface="Myanmar Text" panose="020B0502040204020203" pitchFamily="34" charset="0"/>
              </a:rPr>
              <a:t>20/09/2016</a:t>
            </a:r>
          </a:p>
        </p:txBody>
      </p:sp>
      <p:sp>
        <p:nvSpPr>
          <p:cNvPr id="41" name="Rectangle 40"/>
          <p:cNvSpPr/>
          <p:nvPr/>
        </p:nvSpPr>
        <p:spPr>
          <a:xfrm>
            <a:off x="3275463" y="331590"/>
            <a:ext cx="8592687" cy="458587"/>
          </a:xfrm>
          <a:prstGeom prst="rect">
            <a:avLst/>
          </a:prstGeom>
        </p:spPr>
        <p:txBody>
          <a:bodyPr wrap="square">
            <a:spAutoFit/>
          </a:bodyPr>
          <a:lstStyle/>
          <a:p>
            <a:pPr algn="r">
              <a:lnSpc>
                <a:spcPct val="85000"/>
              </a:lnSpc>
            </a:pPr>
            <a:r>
              <a:rPr lang="en-US" sz="2800" b="1" kern="0" spc="30" dirty="0">
                <a:solidFill>
                  <a:schemeClr val="bg1">
                    <a:lumMod val="65000"/>
                  </a:schemeClr>
                </a:solidFill>
                <a:latin typeface="Comfortaa" panose="020F0603070200060003" pitchFamily="34" charset="0"/>
                <a:ea typeface="Microsoft YaHei" panose="020B0503020204020204" pitchFamily="34" charset="-122"/>
                <a:cs typeface="Aldhabi" panose="01000000000000000000" pitchFamily="2" charset="-78"/>
              </a:rPr>
              <a:t>emissions</a:t>
            </a:r>
            <a:endParaRPr lang="hu-HU" kern="0" spc="30" dirty="0">
              <a:solidFill>
                <a:schemeClr val="bg1">
                  <a:lumMod val="65000"/>
                </a:schemeClr>
              </a:solidFill>
              <a:effectLst/>
              <a:latin typeface="Comfortaa" panose="020F0603070200060003" pitchFamily="34" charset="0"/>
              <a:ea typeface="Microsoft YaHei" panose="020B0503020204020204" pitchFamily="34" charset="-122"/>
              <a:cs typeface="Aldhabi" panose="01000000000000000000" pitchFamily="2" charset="-78"/>
            </a:endParaRPr>
          </a:p>
        </p:txBody>
      </p:sp>
      <p:grpSp>
        <p:nvGrpSpPr>
          <p:cNvPr id="24" name="Group 23"/>
          <p:cNvGrpSpPr/>
          <p:nvPr/>
        </p:nvGrpSpPr>
        <p:grpSpPr>
          <a:xfrm>
            <a:off x="618699" y="2296290"/>
            <a:ext cx="391236" cy="607324"/>
            <a:chOff x="0" y="255"/>
            <a:chExt cx="548810" cy="784013"/>
          </a:xfrm>
          <a:solidFill>
            <a:schemeClr val="tx1">
              <a:lumMod val="85000"/>
              <a:lumOff val="15000"/>
            </a:schemeClr>
          </a:solidFill>
        </p:grpSpPr>
        <p:sp>
          <p:nvSpPr>
            <p:cNvPr id="25" name="Chevron 24"/>
            <p:cNvSpPr/>
            <p:nvPr/>
          </p:nvSpPr>
          <p:spPr>
            <a:xfrm rot="5400000">
              <a:off x="-117602" y="117857"/>
              <a:ext cx="784013" cy="548809"/>
            </a:xfrm>
            <a:prstGeom prst="chevron">
              <a:avLst/>
            </a:prstGeom>
            <a:gr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p:cNvSpPr txBox="1"/>
            <p:nvPr/>
          </p:nvSpPr>
          <p:spPr>
            <a:xfrm>
              <a:off x="1" y="274660"/>
              <a:ext cx="548809" cy="23520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600" b="1" kern="1200" dirty="0">
                  <a:solidFill>
                    <a:srgbClr val="B8121B"/>
                  </a:solidFill>
                  <a:latin typeface="Comfortaa" panose="020F0603070200060003" pitchFamily="34" charset="0"/>
                </a:rPr>
                <a:t>1</a:t>
              </a:r>
              <a:endParaRPr lang="en-US" b="1" kern="1200" dirty="0">
                <a:solidFill>
                  <a:srgbClr val="B8121B"/>
                </a:solidFill>
                <a:latin typeface="Comfortaa" panose="020F0603070200060003" pitchFamily="34" charset="0"/>
              </a:endParaRPr>
            </a:p>
          </p:txBody>
        </p:sp>
      </p:grpSp>
      <p:sp>
        <p:nvSpPr>
          <p:cNvPr id="27" name="Round Same Side Corner Rectangle 26"/>
          <p:cNvSpPr/>
          <p:nvPr/>
        </p:nvSpPr>
        <p:spPr>
          <a:xfrm rot="5400000">
            <a:off x="1924279" y="1389370"/>
            <a:ext cx="509608" cy="2195907"/>
          </a:xfrm>
          <a:prstGeom prst="round2SameRect">
            <a:avLst/>
          </a:prstGeom>
          <a:noFill/>
          <a:ln w="19050">
            <a:solidFill>
              <a:srgbClr val="B8121B"/>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Rectangle 28"/>
          <p:cNvSpPr/>
          <p:nvPr/>
        </p:nvSpPr>
        <p:spPr>
          <a:xfrm>
            <a:off x="10867559" y="5894429"/>
            <a:ext cx="1170257"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ECOFYS  2010</a:t>
            </a:r>
            <a:endParaRPr lang="en-US" sz="1200" dirty="0">
              <a:solidFill>
                <a:schemeClr val="bg2">
                  <a:lumMod val="25000"/>
                </a:schemeClr>
              </a:solidFill>
            </a:endParaRPr>
          </a:p>
        </p:txBody>
      </p:sp>
      <p:pic>
        <p:nvPicPr>
          <p:cNvPr id="3074" name="Picture 2" descr="http://4.bp.blogspot.com/-_LuZ1NCas60/UbcV50AZX5I/AAAAAAAAJGo/ZgLnqtu3vQ0/s1600/GreenHouse+Sankey.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08830"/>
            <a:ext cx="12192000" cy="6633058"/>
          </a:xfrm>
          <a:prstGeom prst="roundRect">
            <a:avLst>
              <a:gd name="adj" fmla="val 2887"/>
            </a:avLst>
          </a:prstGeom>
          <a:solidFill>
            <a:srgbClr val="FFFFFF">
              <a:shade val="85000"/>
            </a:srgbClr>
          </a:solidFill>
          <a:ln>
            <a:noFill/>
          </a:ln>
          <a:effectLst/>
          <a:extLst/>
        </p:spPr>
      </p:pic>
      <p:sp>
        <p:nvSpPr>
          <p:cNvPr id="21" name="Rectangle 20">
            <a:extLst>
              <a:ext uri="{FF2B5EF4-FFF2-40B4-BE49-F238E27FC236}">
                <a16:creationId xmlns:a16="http://schemas.microsoft.com/office/drawing/2014/main" id="{45B780F9-3EC2-4378-8E3E-257A52DAEAFA}"/>
              </a:ext>
            </a:extLst>
          </p:cNvPr>
          <p:cNvSpPr/>
          <p:nvPr/>
        </p:nvSpPr>
        <p:spPr>
          <a:xfrm>
            <a:off x="8557535" y="6316348"/>
            <a:ext cx="1155829"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ECOFYS, 2010</a:t>
            </a:r>
            <a:endParaRPr lang="en-US" sz="1200" dirty="0">
              <a:solidFill>
                <a:schemeClr val="bg2">
                  <a:lumMod val="25000"/>
                </a:schemeClr>
              </a:solidFill>
            </a:endParaRPr>
          </a:p>
        </p:txBody>
      </p:sp>
    </p:spTree>
    <p:extLst>
      <p:ext uri="{BB962C8B-B14F-4D97-AF65-F5344CB8AC3E}">
        <p14:creationId xmlns:p14="http://schemas.microsoft.com/office/powerpoint/2010/main" val="17004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B3EFF-621A-40DF-A9A9-4E25465325A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57906" y="1161144"/>
            <a:ext cx="9676188" cy="4535712"/>
          </a:xfrm>
          <a:prstGeom prst="rect">
            <a:avLst/>
          </a:prstGeom>
        </p:spPr>
      </p:pic>
      <p:sp>
        <p:nvSpPr>
          <p:cNvPr id="25" name="Subtitle 2">
            <a:extLst>
              <a:ext uri="{FF2B5EF4-FFF2-40B4-BE49-F238E27FC236}">
                <a16:creationId xmlns:a16="http://schemas.microsoft.com/office/drawing/2014/main" id="{52DDF799-A14A-4813-A5AB-F973A38AEF80}"/>
              </a:ext>
            </a:extLst>
          </p:cNvPr>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emissions</a:t>
            </a:r>
            <a:endParaRPr lang="en-US" sz="2400" b="1" u="sng" dirty="0">
              <a:solidFill>
                <a:srgbClr val="D15523"/>
              </a:solidFill>
              <a:latin typeface="Comfortaa" panose="020F0603070200060003" pitchFamily="34" charset="0"/>
            </a:endParaRPr>
          </a:p>
        </p:txBody>
      </p:sp>
      <p:sp>
        <p:nvSpPr>
          <p:cNvPr id="28" name="Rectangle 27">
            <a:extLst>
              <a:ext uri="{FF2B5EF4-FFF2-40B4-BE49-F238E27FC236}">
                <a16:creationId xmlns:a16="http://schemas.microsoft.com/office/drawing/2014/main" id="{53DA8915-52D5-4B26-80A2-34EDBE2AD09E}"/>
              </a:ext>
            </a:extLst>
          </p:cNvPr>
          <p:cNvSpPr/>
          <p:nvPr/>
        </p:nvSpPr>
        <p:spPr>
          <a:xfrm>
            <a:off x="10221402" y="5538593"/>
            <a:ext cx="1845442" cy="461665"/>
          </a:xfrm>
          <a:prstGeom prst="rect">
            <a:avLst/>
          </a:prstGeom>
        </p:spPr>
        <p:txBody>
          <a:bodyPr wrap="none">
            <a:spAutoFit/>
          </a:bodyPr>
          <a:lstStyle/>
          <a:p>
            <a:pPr algn="r"/>
            <a:endParaRPr lang="en-US" sz="1200" dirty="0">
              <a:solidFill>
                <a:schemeClr val="bg2">
                  <a:lumMod val="25000"/>
                </a:schemeClr>
              </a:solidFill>
              <a:latin typeface="Comfortaa" panose="020F0603070200060003" pitchFamily="34" charset="0"/>
              <a:cs typeface="Arial" panose="020B0604020202020204" pitchFamily="34" charset="0"/>
            </a:endParaRPr>
          </a:p>
          <a:p>
            <a:pPr algn="r"/>
            <a:r>
              <a:rPr lang="en-US" sz="1200" dirty="0">
                <a:solidFill>
                  <a:schemeClr val="bg2">
                    <a:lumMod val="25000"/>
                  </a:schemeClr>
                </a:solidFill>
                <a:latin typeface="Comfortaa" panose="020F0603070200060003" pitchFamily="34" charset="0"/>
                <a:cs typeface="Arial" panose="020B0604020202020204" pitchFamily="34" charset="0"/>
              </a:rPr>
              <a:t>Davis &amp; </a:t>
            </a:r>
            <a:r>
              <a:rPr lang="en-US" sz="1200" dirty="0" err="1">
                <a:solidFill>
                  <a:schemeClr val="bg2">
                    <a:lumMod val="25000"/>
                  </a:schemeClr>
                </a:solidFill>
                <a:latin typeface="Comfortaa" panose="020F0603070200060003" pitchFamily="34" charset="0"/>
                <a:cs typeface="Arial" panose="020B0604020202020204" pitchFamily="34" charset="0"/>
              </a:rPr>
              <a:t>Caldeira</a:t>
            </a:r>
            <a:r>
              <a:rPr lang="en-US" sz="1200" dirty="0">
                <a:solidFill>
                  <a:schemeClr val="bg2">
                    <a:lumMod val="25000"/>
                  </a:schemeClr>
                </a:solidFill>
                <a:latin typeface="Comfortaa" panose="020F0603070200060003" pitchFamily="34" charset="0"/>
                <a:cs typeface="Arial" panose="020B0604020202020204" pitchFamily="34" charset="0"/>
              </a:rPr>
              <a:t>, 2009</a:t>
            </a:r>
            <a:endParaRPr lang="en-US" sz="1200" dirty="0">
              <a:solidFill>
                <a:schemeClr val="bg2">
                  <a:lumMod val="25000"/>
                </a:schemeClr>
              </a:solidFill>
            </a:endParaRPr>
          </a:p>
        </p:txBody>
      </p:sp>
    </p:spTree>
    <p:extLst>
      <p:ext uri="{BB962C8B-B14F-4D97-AF65-F5344CB8AC3E}">
        <p14:creationId xmlns:p14="http://schemas.microsoft.com/office/powerpoint/2010/main" val="348593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759" y="1080910"/>
            <a:ext cx="4627913" cy="38912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a:stretch>
            <a:fillRect/>
          </a:stretch>
        </p:blipFill>
        <p:spPr>
          <a:xfrm>
            <a:off x="3601687" y="1028229"/>
            <a:ext cx="6973348" cy="4882378"/>
          </a:xfrm>
          <a:prstGeom prst="rect">
            <a:avLst/>
          </a:prstGeom>
          <a:ln>
            <a:noFill/>
          </a:ln>
          <a:effectLst>
            <a:softEdge rad="112500"/>
          </a:effectLst>
        </p:spPr>
      </p:pic>
      <p:pic>
        <p:nvPicPr>
          <p:cNvPr id="4102" name="Picture 6" descr="Image result for la traffic n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1108" y="1786070"/>
            <a:ext cx="5970934" cy="40841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Subtitle 2">
            <a:extLst>
              <a:ext uri="{FF2B5EF4-FFF2-40B4-BE49-F238E27FC236}">
                <a16:creationId xmlns:a16="http://schemas.microsoft.com/office/drawing/2014/main" id="{7CC559DE-316E-4391-8D71-C4C6052B6832}"/>
              </a:ext>
            </a:extLst>
          </p:cNvPr>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u="sng" dirty="0">
              <a:latin typeface="Comfortaa" panose="020F0603070200060003" pitchFamily="34" charset="0"/>
            </a:endParaRPr>
          </a:p>
          <a:p>
            <a:pPr marL="0" indent="0" algn="ctr">
              <a:lnSpc>
                <a:spcPct val="130000"/>
              </a:lnSpc>
              <a:buNone/>
            </a:pPr>
            <a:r>
              <a:rPr lang="en-US" sz="2800" b="1" u="sng" dirty="0">
                <a:solidFill>
                  <a:srgbClr val="D15523"/>
                </a:solidFill>
                <a:latin typeface="Comfortaa" panose="020F0603070200060003" pitchFamily="34" charset="0"/>
              </a:rPr>
              <a:t>commons</a:t>
            </a:r>
            <a:endParaRPr lang="en-US" sz="2400" b="1" u="sng"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400695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4025</TotalTime>
  <Words>1915</Words>
  <Application>Microsoft Office PowerPoint</Application>
  <PresentationFormat>Widescreen</PresentationFormat>
  <Paragraphs>367</Paragraphs>
  <Slides>51</Slides>
  <Notes>49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Comfortaa</vt:lpstr>
      <vt:lpstr>Microsoft YaHei</vt:lpstr>
      <vt:lpstr>Century Gothic</vt:lpstr>
      <vt:lpstr>Cambria Math</vt:lpstr>
      <vt:lpstr>Arial</vt:lpstr>
      <vt:lpstr>Calibri</vt:lpstr>
      <vt:lpstr>Myanmar Text</vt:lpstr>
      <vt:lpstr>Aldhabi</vt:lpstr>
      <vt:lpstr>DejaVu Sans Condensed</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Sustainable energy transition paths</dc:title>
  <dc:creator>Dénes CSALA</dc:creator>
  <cp:lastModifiedBy>Dénes CSALA</cp:lastModifiedBy>
  <cp:revision>511</cp:revision>
  <dcterms:created xsi:type="dcterms:W3CDTF">2015-05-23T22:06:25Z</dcterms:created>
  <dcterms:modified xsi:type="dcterms:W3CDTF">2018-03-17T04:37:18Z</dcterms:modified>
  <cp:contentStatus/>
</cp:coreProperties>
</file>